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5" r:id="rId2"/>
    <p:sldId id="310" r:id="rId3"/>
    <p:sldId id="320" r:id="rId4"/>
    <p:sldId id="321" r:id="rId5"/>
    <p:sldId id="322" r:id="rId6"/>
    <p:sldId id="323" r:id="rId7"/>
    <p:sldId id="324" r:id="rId8"/>
    <p:sldId id="325" r:id="rId9"/>
    <p:sldId id="314" r:id="rId10"/>
    <p:sldId id="316" r:id="rId11"/>
    <p:sldId id="312" r:id="rId12"/>
    <p:sldId id="315" r:id="rId13"/>
    <p:sldId id="326" r:id="rId14"/>
    <p:sldId id="327" r:id="rId15"/>
    <p:sldId id="328" r:id="rId16"/>
    <p:sldId id="329" r:id="rId17"/>
    <p:sldId id="330" r:id="rId18"/>
    <p:sldId id="331" r:id="rId19"/>
    <p:sldId id="332" r:id="rId20"/>
    <p:sldId id="318" r:id="rId21"/>
    <p:sldId id="333" r:id="rId22"/>
    <p:sldId id="334" r:id="rId23"/>
    <p:sldId id="335" r:id="rId24"/>
    <p:sldId id="336"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2" d="100"/>
          <a:sy n="82" d="100"/>
        </p:scale>
        <p:origin x="720"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B6DAA-3172-4F7C-9EF7-366717F1C458}"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IN"/>
        </a:p>
      </dgm:t>
    </dgm:pt>
    <dgm:pt modelId="{6211CC61-B31C-48ED-AB15-C2D5CBAABFC0}">
      <dgm:prSet phldrT="[Text]"/>
      <dgm:spPr/>
      <dgm:t>
        <a:bodyPr/>
        <a:lstStyle/>
        <a:p>
          <a:r>
            <a:rPr lang="en-IN" dirty="0"/>
            <a:t>AWABS</a:t>
          </a:r>
        </a:p>
      </dgm:t>
    </dgm:pt>
    <dgm:pt modelId="{E698402D-D24D-4E08-BAE7-AAE91A5D15C6}" type="parTrans" cxnId="{407BAAB4-8E95-49EB-B1E0-6C5563429219}">
      <dgm:prSet/>
      <dgm:spPr/>
      <dgm:t>
        <a:bodyPr/>
        <a:lstStyle/>
        <a:p>
          <a:endParaRPr lang="en-IN"/>
        </a:p>
      </dgm:t>
    </dgm:pt>
    <dgm:pt modelId="{53C67FE6-FD8B-40D2-B4D4-5C2FE3B4A1EF}" type="sibTrans" cxnId="{407BAAB4-8E95-49EB-B1E0-6C5563429219}">
      <dgm:prSet/>
      <dgm:spPr/>
      <dgm:t>
        <a:bodyPr/>
        <a:lstStyle/>
        <a:p>
          <a:endParaRPr lang="en-IN"/>
        </a:p>
      </dgm:t>
    </dgm:pt>
    <dgm:pt modelId="{4E3C97A8-08E5-4004-8148-1CB7FF02F73B}">
      <dgm:prSet phldrT="[Text]"/>
      <dgm:spPr/>
      <dgm:t>
        <a:bodyPr/>
        <a:lstStyle/>
        <a:p>
          <a:r>
            <a:rPr lang="en-IN" b="1" dirty="0" err="1"/>
            <a:t>CutOut</a:t>
          </a:r>
          <a:endParaRPr lang="en-IN" b="1" dirty="0"/>
        </a:p>
      </dgm:t>
    </dgm:pt>
    <dgm:pt modelId="{CDA8AF81-1CDC-4C3E-BBB8-08885F03B7E8}" type="parTrans" cxnId="{0EB2F1CD-DD53-4020-9FD8-C0B201D8F046}">
      <dgm:prSet/>
      <dgm:spPr/>
      <dgm:t>
        <a:bodyPr/>
        <a:lstStyle/>
        <a:p>
          <a:endParaRPr lang="en-IN"/>
        </a:p>
      </dgm:t>
    </dgm:pt>
    <dgm:pt modelId="{82532E11-242E-48B3-B8DE-9FEE30A9934E}" type="sibTrans" cxnId="{0EB2F1CD-DD53-4020-9FD8-C0B201D8F046}">
      <dgm:prSet/>
      <dgm:spPr/>
      <dgm:t>
        <a:bodyPr/>
        <a:lstStyle/>
        <a:p>
          <a:endParaRPr lang="en-IN"/>
        </a:p>
      </dgm:t>
    </dgm:pt>
    <dgm:pt modelId="{81DA9091-6FC5-43B1-B398-8B1AE3C05EF3}">
      <dgm:prSet phldrT="[Text]"/>
      <dgm:spPr/>
      <dgm:t>
        <a:bodyPr/>
        <a:lstStyle/>
        <a:p>
          <a:r>
            <a:rPr lang="en-IN" b="1" dirty="0" err="1"/>
            <a:t>CutMix</a:t>
          </a:r>
          <a:endParaRPr lang="en-IN" b="1" dirty="0"/>
        </a:p>
      </dgm:t>
    </dgm:pt>
    <dgm:pt modelId="{F146ED24-7CBD-4C87-8D40-07D4D1A984A9}" type="parTrans" cxnId="{D7C6CC60-43DD-4DFE-9A8B-0FB15267BF9C}">
      <dgm:prSet/>
      <dgm:spPr/>
      <dgm:t>
        <a:bodyPr/>
        <a:lstStyle/>
        <a:p>
          <a:endParaRPr lang="en-IN"/>
        </a:p>
      </dgm:t>
    </dgm:pt>
    <dgm:pt modelId="{9262260F-3D90-4F38-AA8C-70D2D77070EE}" type="sibTrans" cxnId="{D7C6CC60-43DD-4DFE-9A8B-0FB15267BF9C}">
      <dgm:prSet/>
      <dgm:spPr/>
      <dgm:t>
        <a:bodyPr/>
        <a:lstStyle/>
        <a:p>
          <a:endParaRPr lang="en-IN"/>
        </a:p>
      </dgm:t>
    </dgm:pt>
    <dgm:pt modelId="{85E1679A-3DC6-4ED9-A11F-6A1755914DAD}">
      <dgm:prSet phldrT="[Text]" custT="1"/>
      <dgm:spPr/>
      <dgm:t>
        <a:bodyPr/>
        <a:lstStyle/>
        <a:p>
          <a:r>
            <a:rPr lang="en-IN" sz="2400" b="1" dirty="0"/>
            <a:t>Cut-</a:t>
          </a:r>
          <a:r>
            <a:rPr lang="en-IN" sz="2400" b="1" dirty="0" err="1"/>
            <a:t>Thumbnal</a:t>
          </a:r>
          <a:endParaRPr lang="en-IN" sz="2400" b="1" dirty="0"/>
        </a:p>
      </dgm:t>
    </dgm:pt>
    <dgm:pt modelId="{D6B7D099-6425-4F4E-AC95-5DB34FD3B1DB}" type="parTrans" cxnId="{CC2BB2BE-59B1-4C80-9247-75826ECE0058}">
      <dgm:prSet/>
      <dgm:spPr/>
      <dgm:t>
        <a:bodyPr/>
        <a:lstStyle/>
        <a:p>
          <a:endParaRPr lang="en-IN"/>
        </a:p>
      </dgm:t>
    </dgm:pt>
    <dgm:pt modelId="{41B48A06-824B-4818-AF90-F92BA705391D}" type="sibTrans" cxnId="{CC2BB2BE-59B1-4C80-9247-75826ECE0058}">
      <dgm:prSet/>
      <dgm:spPr/>
      <dgm:t>
        <a:bodyPr/>
        <a:lstStyle/>
        <a:p>
          <a:endParaRPr lang="en-IN"/>
        </a:p>
      </dgm:t>
    </dgm:pt>
    <dgm:pt modelId="{F85E3439-21FE-4990-A3AE-8BB26CBB3514}" type="pres">
      <dgm:prSet presAssocID="{665B6DAA-3172-4F7C-9EF7-366717F1C458}" presName="Name0" presStyleCnt="0">
        <dgm:presLayoutVars>
          <dgm:chMax val="1"/>
          <dgm:chPref val="1"/>
          <dgm:dir/>
          <dgm:resizeHandles/>
        </dgm:presLayoutVars>
      </dgm:prSet>
      <dgm:spPr/>
    </dgm:pt>
    <dgm:pt modelId="{859577AC-04DF-4F42-BA54-4444809339FE}" type="pres">
      <dgm:prSet presAssocID="{6211CC61-B31C-48ED-AB15-C2D5CBAABFC0}" presName="Parent" presStyleLbl="node1" presStyleIdx="0" presStyleCnt="2" custLinFactX="27302" custLinFactNeighborX="100000" custLinFactNeighborY="-7074">
        <dgm:presLayoutVars>
          <dgm:chMax val="4"/>
          <dgm:chPref val="3"/>
        </dgm:presLayoutVars>
      </dgm:prSet>
      <dgm:spPr/>
    </dgm:pt>
    <dgm:pt modelId="{893E041D-8B25-4270-9C6A-1B4A41CC0FD5}" type="pres">
      <dgm:prSet presAssocID="{4E3C97A8-08E5-4004-8148-1CB7FF02F73B}" presName="Accent" presStyleLbl="node1" presStyleIdx="1" presStyleCnt="2" custFlipHor="1" custScaleX="101441" custScaleY="88676" custLinFactNeighborX="40909" custLinFactNeighborY="-3418"/>
      <dgm:spPr/>
    </dgm:pt>
    <dgm:pt modelId="{8E5A57C4-64EE-4318-BBCA-9964E9791E04}" type="pres">
      <dgm:prSet presAssocID="{4E3C97A8-08E5-4004-8148-1CB7FF02F73B}" presName="Image1" presStyleLbl="fgImgPlace1" presStyleIdx="0" presStyleCnt="3" custLinFactNeighborX="-93184" custLinFactNeighborY="-16456"/>
      <dgm:spPr>
        <a:prstGeom prst="flowChartProcess">
          <a:avLst/>
        </a:prstGeom>
        <a:blipFill>
          <a:blip xmlns:r="http://schemas.openxmlformats.org/officeDocument/2006/relationships" r:embed="rId1"/>
          <a:srcRect/>
          <a:stretch>
            <a:fillRect l="-8000" r="-8000"/>
          </a:stretch>
        </a:blipFill>
      </dgm:spPr>
    </dgm:pt>
    <dgm:pt modelId="{18A0601A-2129-461D-833A-7D67FB673523}" type="pres">
      <dgm:prSet presAssocID="{4E3C97A8-08E5-4004-8148-1CB7FF02F73B}" presName="Child1" presStyleLbl="revTx" presStyleIdx="0" presStyleCnt="3" custScaleX="52730" custScaleY="31898" custLinFactX="-100000" custLinFactNeighborX="-178956" custLinFactNeighborY="-30066">
        <dgm:presLayoutVars>
          <dgm:chMax val="0"/>
          <dgm:chPref val="0"/>
          <dgm:bulletEnabled val="1"/>
        </dgm:presLayoutVars>
      </dgm:prSet>
      <dgm:spPr/>
    </dgm:pt>
    <dgm:pt modelId="{3A418BBD-169C-49F7-9C7A-1D2C8ACEE60A}" type="pres">
      <dgm:prSet presAssocID="{81DA9091-6FC5-43B1-B398-8B1AE3C05EF3}" presName="Image2" presStyleCnt="0"/>
      <dgm:spPr/>
    </dgm:pt>
    <dgm:pt modelId="{82649B2E-32F2-415A-ADC9-79177B5947F5}" type="pres">
      <dgm:prSet presAssocID="{81DA9091-6FC5-43B1-B398-8B1AE3C05EF3}" presName="Image" presStyleLbl="fgImgPlace1" presStyleIdx="1" presStyleCnt="3" custLinFactX="-93064" custLinFactNeighborX="-100000" custLinFactNeighborY="-21966"/>
      <dgm:spPr>
        <a:prstGeom prst="flowChartProcess">
          <a:avLst/>
        </a:prstGeom>
        <a:blipFill>
          <a:blip xmlns:r="http://schemas.openxmlformats.org/officeDocument/2006/relationships" r:embed="rId2"/>
          <a:srcRect/>
          <a:stretch>
            <a:fillRect l="-8000" r="-8000"/>
          </a:stretch>
        </a:blipFill>
      </dgm:spPr>
    </dgm:pt>
    <dgm:pt modelId="{92BAFC46-F481-4D9A-A2DE-48CEB32373DD}" type="pres">
      <dgm:prSet presAssocID="{81DA9091-6FC5-43B1-B398-8B1AE3C05EF3}" presName="Child2" presStyleLbl="revTx" presStyleIdx="1" presStyleCnt="3" custScaleX="68387" custScaleY="75324" custLinFactX="-129648" custLinFactNeighborX="-200000" custLinFactNeighborY="-10057">
        <dgm:presLayoutVars>
          <dgm:chMax val="0"/>
          <dgm:chPref val="0"/>
          <dgm:bulletEnabled val="1"/>
        </dgm:presLayoutVars>
      </dgm:prSet>
      <dgm:spPr/>
    </dgm:pt>
    <dgm:pt modelId="{4064F4DC-66C1-4405-A33C-3688F1A17619}" type="pres">
      <dgm:prSet presAssocID="{85E1679A-3DC6-4ED9-A11F-6A1755914DAD}" presName="Image3" presStyleCnt="0"/>
      <dgm:spPr/>
    </dgm:pt>
    <dgm:pt modelId="{34D72B38-E1DB-4446-9481-813DB022DFCD}" type="pres">
      <dgm:prSet presAssocID="{85E1679A-3DC6-4ED9-A11F-6A1755914DAD}" presName="Image" presStyleLbl="fgImgPlace1" presStyleIdx="2" presStyleCnt="3" custLinFactNeighborX="-93184" custLinFactNeighborY="-21652"/>
      <dgm:spPr>
        <a:prstGeom prst="rect">
          <a:avLst/>
        </a:prstGeom>
        <a:blipFill>
          <a:blip xmlns:r="http://schemas.openxmlformats.org/officeDocument/2006/relationships" r:embed="rId3"/>
          <a:srcRect/>
          <a:stretch>
            <a:fillRect l="-8000" r="-8000"/>
          </a:stretch>
        </a:blipFill>
      </dgm:spPr>
    </dgm:pt>
    <dgm:pt modelId="{E44FFE4B-C972-4A42-A64F-81732D92AEF0}" type="pres">
      <dgm:prSet presAssocID="{85E1679A-3DC6-4ED9-A11F-6A1755914DAD}" presName="Child3" presStyleLbl="revTx" presStyleIdx="2" presStyleCnt="3" custScaleX="127964" custScaleY="38600" custLinFactX="-100000" custLinFactNeighborX="-167912" custLinFactNeighborY="26808">
        <dgm:presLayoutVars>
          <dgm:chMax val="0"/>
          <dgm:chPref val="0"/>
          <dgm:bulletEnabled val="1"/>
        </dgm:presLayoutVars>
      </dgm:prSet>
      <dgm:spPr/>
    </dgm:pt>
  </dgm:ptLst>
  <dgm:cxnLst>
    <dgm:cxn modelId="{6813C50E-3F1A-410C-9163-F9D812E06665}" type="presOf" srcId="{665B6DAA-3172-4F7C-9EF7-366717F1C458}" destId="{F85E3439-21FE-4990-A3AE-8BB26CBB3514}" srcOrd="0" destOrd="0" presId="urn:microsoft.com/office/officeart/2011/layout/RadialPictureList"/>
    <dgm:cxn modelId="{9C970712-3418-4FF3-A63A-6295B829B524}" type="presOf" srcId="{6211CC61-B31C-48ED-AB15-C2D5CBAABFC0}" destId="{859577AC-04DF-4F42-BA54-4444809339FE}" srcOrd="0" destOrd="0" presId="urn:microsoft.com/office/officeart/2011/layout/RadialPictureList"/>
    <dgm:cxn modelId="{A5731E30-8BF8-4394-BC98-2C3E09A456B0}" type="presOf" srcId="{4E3C97A8-08E5-4004-8148-1CB7FF02F73B}" destId="{18A0601A-2129-461D-833A-7D67FB673523}" srcOrd="0" destOrd="0" presId="urn:microsoft.com/office/officeart/2011/layout/RadialPictureList"/>
    <dgm:cxn modelId="{33D6263D-DC34-41A4-BE5F-C417AFDD6B44}" type="presOf" srcId="{85E1679A-3DC6-4ED9-A11F-6A1755914DAD}" destId="{E44FFE4B-C972-4A42-A64F-81732D92AEF0}" srcOrd="0" destOrd="0" presId="urn:microsoft.com/office/officeart/2011/layout/RadialPictureList"/>
    <dgm:cxn modelId="{D7C6CC60-43DD-4DFE-9A8B-0FB15267BF9C}" srcId="{6211CC61-B31C-48ED-AB15-C2D5CBAABFC0}" destId="{81DA9091-6FC5-43B1-B398-8B1AE3C05EF3}" srcOrd="1" destOrd="0" parTransId="{F146ED24-7CBD-4C87-8D40-07D4D1A984A9}" sibTransId="{9262260F-3D90-4F38-AA8C-70D2D77070EE}"/>
    <dgm:cxn modelId="{76DD3751-4E42-4490-83AA-35442EC2A56E}" type="presOf" srcId="{81DA9091-6FC5-43B1-B398-8B1AE3C05EF3}" destId="{92BAFC46-F481-4D9A-A2DE-48CEB32373DD}" srcOrd="0" destOrd="0" presId="urn:microsoft.com/office/officeart/2011/layout/RadialPictureList"/>
    <dgm:cxn modelId="{407BAAB4-8E95-49EB-B1E0-6C5563429219}" srcId="{665B6DAA-3172-4F7C-9EF7-366717F1C458}" destId="{6211CC61-B31C-48ED-AB15-C2D5CBAABFC0}" srcOrd="0" destOrd="0" parTransId="{E698402D-D24D-4E08-BAE7-AAE91A5D15C6}" sibTransId="{53C67FE6-FD8B-40D2-B4D4-5C2FE3B4A1EF}"/>
    <dgm:cxn modelId="{CC2BB2BE-59B1-4C80-9247-75826ECE0058}" srcId="{6211CC61-B31C-48ED-AB15-C2D5CBAABFC0}" destId="{85E1679A-3DC6-4ED9-A11F-6A1755914DAD}" srcOrd="2" destOrd="0" parTransId="{D6B7D099-6425-4F4E-AC95-5DB34FD3B1DB}" sibTransId="{41B48A06-824B-4818-AF90-F92BA705391D}"/>
    <dgm:cxn modelId="{0EB2F1CD-DD53-4020-9FD8-C0B201D8F046}" srcId="{6211CC61-B31C-48ED-AB15-C2D5CBAABFC0}" destId="{4E3C97A8-08E5-4004-8148-1CB7FF02F73B}" srcOrd="0" destOrd="0" parTransId="{CDA8AF81-1CDC-4C3E-BBB8-08885F03B7E8}" sibTransId="{82532E11-242E-48B3-B8DE-9FEE30A9934E}"/>
    <dgm:cxn modelId="{0916B8C1-F7BA-4877-AB77-1C878CB9E8B2}" type="presParOf" srcId="{F85E3439-21FE-4990-A3AE-8BB26CBB3514}" destId="{859577AC-04DF-4F42-BA54-4444809339FE}" srcOrd="0" destOrd="0" presId="urn:microsoft.com/office/officeart/2011/layout/RadialPictureList"/>
    <dgm:cxn modelId="{A59E9C52-EBC1-48C5-A714-CBD7DB2195BD}" type="presParOf" srcId="{F85E3439-21FE-4990-A3AE-8BB26CBB3514}" destId="{893E041D-8B25-4270-9C6A-1B4A41CC0FD5}" srcOrd="1" destOrd="0" presId="urn:microsoft.com/office/officeart/2011/layout/RadialPictureList"/>
    <dgm:cxn modelId="{C11E6F87-53F1-40E1-B051-9AAA0FDE9B3C}" type="presParOf" srcId="{F85E3439-21FE-4990-A3AE-8BB26CBB3514}" destId="{8E5A57C4-64EE-4318-BBCA-9964E9791E04}" srcOrd="2" destOrd="0" presId="urn:microsoft.com/office/officeart/2011/layout/RadialPictureList"/>
    <dgm:cxn modelId="{66299BFE-4DF2-4019-B037-06F44E772BE7}" type="presParOf" srcId="{F85E3439-21FE-4990-A3AE-8BB26CBB3514}" destId="{18A0601A-2129-461D-833A-7D67FB673523}" srcOrd="3" destOrd="0" presId="urn:microsoft.com/office/officeart/2011/layout/RadialPictureList"/>
    <dgm:cxn modelId="{C9BB06F0-18C7-4629-96C1-24468D3FBE42}" type="presParOf" srcId="{F85E3439-21FE-4990-A3AE-8BB26CBB3514}" destId="{3A418BBD-169C-49F7-9C7A-1D2C8ACEE60A}" srcOrd="4" destOrd="0" presId="urn:microsoft.com/office/officeart/2011/layout/RadialPictureList"/>
    <dgm:cxn modelId="{35A1B82B-D218-49BD-8699-479814979819}" type="presParOf" srcId="{3A418BBD-169C-49F7-9C7A-1D2C8ACEE60A}" destId="{82649B2E-32F2-415A-ADC9-79177B5947F5}" srcOrd="0" destOrd="0" presId="urn:microsoft.com/office/officeart/2011/layout/RadialPictureList"/>
    <dgm:cxn modelId="{B51F7C09-0EB2-4F8D-A174-8D0060442960}" type="presParOf" srcId="{F85E3439-21FE-4990-A3AE-8BB26CBB3514}" destId="{92BAFC46-F481-4D9A-A2DE-48CEB32373DD}" srcOrd="5" destOrd="0" presId="urn:microsoft.com/office/officeart/2011/layout/RadialPictureList"/>
    <dgm:cxn modelId="{2A462792-5A8B-4553-9BC6-B9E58FC0E53B}" type="presParOf" srcId="{F85E3439-21FE-4990-A3AE-8BB26CBB3514}" destId="{4064F4DC-66C1-4405-A33C-3688F1A17619}" srcOrd="6" destOrd="0" presId="urn:microsoft.com/office/officeart/2011/layout/RadialPictureList"/>
    <dgm:cxn modelId="{E1FE3B24-2988-4207-81A0-C6B9C3E3ED56}" type="presParOf" srcId="{4064F4DC-66C1-4405-A33C-3688F1A17619}" destId="{34D72B38-E1DB-4446-9481-813DB022DFCD}" srcOrd="0" destOrd="0" presId="urn:microsoft.com/office/officeart/2011/layout/RadialPictureList"/>
    <dgm:cxn modelId="{3EA795DC-A3C1-4CD5-8AFE-6F43874B039E}" type="presParOf" srcId="{F85E3439-21FE-4990-A3AE-8BB26CBB3514}" destId="{E44FFE4B-C972-4A42-A64F-81732D92AEF0}"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577AC-04DF-4F42-BA54-4444809339FE}">
      <dsp:nvSpPr>
        <dsp:cNvPr id="0" name=""/>
        <dsp:cNvSpPr/>
      </dsp:nvSpPr>
      <dsp:spPr>
        <a:xfrm>
          <a:off x="4499541" y="1160302"/>
          <a:ext cx="2390980" cy="23910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IN" sz="3800" kern="1200" dirty="0"/>
            <a:t>AWABS</a:t>
          </a:r>
        </a:p>
      </dsp:txBody>
      <dsp:txXfrm>
        <a:off x="4849692" y="1510470"/>
        <a:ext cx="1690678" cy="1690762"/>
      </dsp:txXfrm>
    </dsp:sp>
    <dsp:sp modelId="{893E041D-8B25-4270-9C6A-1B4A41CC0FD5}">
      <dsp:nvSpPr>
        <dsp:cNvPr id="0" name=""/>
        <dsp:cNvSpPr/>
      </dsp:nvSpPr>
      <dsp:spPr>
        <a:xfrm flipH="1">
          <a:off x="2159795" y="112746"/>
          <a:ext cx="4889275" cy="4455412"/>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A57C4-64EE-4318-BBCA-9964E9791E04}">
      <dsp:nvSpPr>
        <dsp:cNvPr id="0" name=""/>
        <dsp:cNvSpPr/>
      </dsp:nvSpPr>
      <dsp:spPr>
        <a:xfrm>
          <a:off x="2578194" y="212717"/>
          <a:ext cx="1280856" cy="1281214"/>
        </a:xfrm>
        <a:prstGeom prst="flowChartProcess">
          <a:avLst/>
        </a:prstGeom>
        <a:blipFill>
          <a:blip xmlns:r="http://schemas.openxmlformats.org/officeDocument/2006/relationships" r:embed="rId1"/>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0601A-2129-461D-833A-7D67FB673523}">
      <dsp:nvSpPr>
        <dsp:cNvPr id="0" name=""/>
        <dsp:cNvSpPr/>
      </dsp:nvSpPr>
      <dsp:spPr>
        <a:xfrm>
          <a:off x="772339" y="493569"/>
          <a:ext cx="904043" cy="39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10000"/>
            </a:spcAft>
            <a:buNone/>
          </a:pPr>
          <a:r>
            <a:rPr lang="en-IN" sz="2100" b="1" kern="1200" dirty="0" err="1"/>
            <a:t>CutOut</a:t>
          </a:r>
          <a:endParaRPr lang="en-IN" sz="2100" b="1" kern="1200" dirty="0"/>
        </a:p>
      </dsp:txBody>
      <dsp:txXfrm>
        <a:off x="772339" y="493569"/>
        <a:ext cx="904043" cy="395539"/>
      </dsp:txXfrm>
    </dsp:sp>
    <dsp:sp modelId="{82649B2E-32F2-415A-ADC9-79177B5947F5}">
      <dsp:nvSpPr>
        <dsp:cNvPr id="0" name=""/>
        <dsp:cNvSpPr/>
      </dsp:nvSpPr>
      <dsp:spPr>
        <a:xfrm>
          <a:off x="1793929" y="1599693"/>
          <a:ext cx="1280856" cy="1281214"/>
        </a:xfrm>
        <a:prstGeom prst="flowChartProcess">
          <a:avLst/>
        </a:prstGeom>
        <a:blipFill>
          <a:blip xmlns:r="http://schemas.openxmlformats.org/officeDocument/2006/relationships" r:embed="rId2"/>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BAFC46-F481-4D9A-A2DE-48CEB32373DD}">
      <dsp:nvSpPr>
        <dsp:cNvPr id="0" name=""/>
        <dsp:cNvSpPr/>
      </dsp:nvSpPr>
      <dsp:spPr>
        <a:xfrm>
          <a:off x="271218" y="1927497"/>
          <a:ext cx="1172479" cy="93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933450">
            <a:lnSpc>
              <a:spcPct val="90000"/>
            </a:lnSpc>
            <a:spcBef>
              <a:spcPct val="0"/>
            </a:spcBef>
            <a:spcAft>
              <a:spcPct val="10000"/>
            </a:spcAft>
            <a:buNone/>
          </a:pPr>
          <a:r>
            <a:rPr lang="en-IN" sz="2100" b="1" kern="1200" dirty="0" err="1"/>
            <a:t>CutMix</a:t>
          </a:r>
          <a:endParaRPr lang="en-IN" sz="2100" b="1" kern="1200" dirty="0"/>
        </a:p>
      </dsp:txBody>
      <dsp:txXfrm>
        <a:off x="271218" y="1927497"/>
        <a:ext cx="1172479" cy="934028"/>
      </dsp:txXfrm>
    </dsp:sp>
    <dsp:sp modelId="{34D72B38-E1DB-4446-9481-813DB022DFCD}">
      <dsp:nvSpPr>
        <dsp:cNvPr id="0" name=""/>
        <dsp:cNvSpPr/>
      </dsp:nvSpPr>
      <dsp:spPr>
        <a:xfrm>
          <a:off x="2578194" y="3081886"/>
          <a:ext cx="1280856" cy="1281214"/>
        </a:xfrm>
        <a:prstGeom prst="rect">
          <a:avLst/>
        </a:prstGeom>
        <a:blipFill>
          <a:blip xmlns:r="http://schemas.openxmlformats.org/officeDocument/2006/relationships" r:embed="rId3"/>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4FFE4B-C972-4A42-A64F-81732D92AEF0}">
      <dsp:nvSpPr>
        <dsp:cNvPr id="0" name=""/>
        <dsp:cNvSpPr/>
      </dsp:nvSpPr>
      <dsp:spPr>
        <a:xfrm>
          <a:off x="316752" y="4098529"/>
          <a:ext cx="2193912" cy="47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IN" sz="2400" b="1" kern="1200" dirty="0"/>
            <a:t>Cut-</a:t>
          </a:r>
          <a:r>
            <a:rPr lang="en-IN" sz="2400" b="1" kern="1200" dirty="0" err="1"/>
            <a:t>Thumbnal</a:t>
          </a:r>
          <a:endParaRPr lang="en-IN" sz="2400" b="1" kern="1200" dirty="0"/>
        </a:p>
      </dsp:txBody>
      <dsp:txXfrm>
        <a:off x="316752" y="4098529"/>
        <a:ext cx="2193912" cy="478645"/>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6/24/2024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6/24/2024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6/24/2024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6/24/2024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6/24/2024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6/24/2024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6/24/2024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6/24/2024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6/24/2024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6/24/2024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6/24/2024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6/24/2024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01924" y="1628800"/>
            <a:ext cx="6933456" cy="2557264"/>
          </a:xfrm>
        </p:spPr>
        <p:txBody>
          <a:bodyPr>
            <a:normAutofit fontScale="90000"/>
          </a:bodyPr>
          <a:lstStyle/>
          <a:p>
            <a:pPr algn="ctr"/>
            <a:r>
              <a:rPr lang="en-US" sz="1800" dirty="0"/>
              <a:t>A Dissertation Submitted In Partial Fulfilment For The Degree Of</a:t>
            </a:r>
            <a:br>
              <a:rPr lang="en-US" sz="1800" dirty="0"/>
            </a:br>
            <a:r>
              <a:rPr lang="en-US" sz="1800" dirty="0"/>
              <a:t>Master Of Technology In Computer Science</a:t>
            </a:r>
            <a:br>
              <a:rPr lang="en-US" sz="1800" dirty="0"/>
            </a:br>
            <a:r>
              <a:rPr lang="en-US" sz="1800" dirty="0"/>
              <a:t>By</a:t>
            </a:r>
            <a:br>
              <a:rPr lang="en-US" sz="1800" dirty="0"/>
            </a:br>
            <a:br>
              <a:rPr lang="en-US" sz="1800" dirty="0"/>
            </a:br>
            <a:br>
              <a:rPr lang="en-US" sz="1800" dirty="0"/>
            </a:br>
            <a:r>
              <a:rPr lang="en-US" sz="3600" b="1" dirty="0" err="1"/>
              <a:t>Sasanka</a:t>
            </a:r>
            <a:r>
              <a:rPr lang="en-US" sz="3600" b="1" dirty="0"/>
              <a:t> Jana</a:t>
            </a:r>
            <a:br>
              <a:rPr lang="en-US" sz="3600" b="1" dirty="0"/>
            </a:br>
            <a:r>
              <a:rPr lang="en-US" sz="3600" b="1" dirty="0"/>
              <a:t>Roll no. - [CS</a:t>
            </a:r>
            <a:r>
              <a:rPr lang="en-US" sz="3600" b="1" dirty="0">
                <a:latin typeface="Times New Roman" panose="02020603050405020304" pitchFamily="18" charset="0"/>
                <a:cs typeface="Times New Roman" panose="02020603050405020304" pitchFamily="18" charset="0"/>
              </a:rPr>
              <a:t>2227</a:t>
            </a:r>
            <a:r>
              <a:rPr lang="en-US" sz="3600" b="1" dirty="0"/>
              <a:t>]</a:t>
            </a:r>
            <a:br>
              <a:rPr lang="en-US" sz="3600" b="1" dirty="0"/>
            </a:br>
            <a:br>
              <a:rPr lang="en-US" sz="1800" dirty="0"/>
            </a:br>
            <a:br>
              <a:rPr lang="en-US" sz="1800" dirty="0"/>
            </a:br>
            <a:endParaRPr lang="en-US" sz="1800" dirty="0"/>
          </a:p>
        </p:txBody>
      </p:sp>
      <p:sp>
        <p:nvSpPr>
          <p:cNvPr id="4" name="Subtitle 3"/>
          <p:cNvSpPr>
            <a:spLocks noGrp="1"/>
          </p:cNvSpPr>
          <p:nvPr>
            <p:ph type="subTitle" idx="1"/>
          </p:nvPr>
        </p:nvSpPr>
        <p:spPr>
          <a:xfrm>
            <a:off x="1701924" y="3790020"/>
            <a:ext cx="6933456" cy="1799220"/>
          </a:xfrm>
        </p:spPr>
        <p:txBody>
          <a:bodyPr>
            <a:noAutofit/>
          </a:bodyPr>
          <a:lstStyle/>
          <a:p>
            <a:pPr algn="ctr"/>
            <a:r>
              <a:rPr lang="en-US" sz="1600" cap="none" dirty="0"/>
              <a:t>Under The Supervision Of</a:t>
            </a:r>
            <a:br>
              <a:rPr lang="en-US" sz="1600" dirty="0"/>
            </a:br>
            <a:r>
              <a:rPr lang="en-US" sz="1600" b="1" cap="none" dirty="0"/>
              <a:t>Dr. </a:t>
            </a:r>
            <a:r>
              <a:rPr lang="en-US" sz="1600" b="1" cap="none" dirty="0" err="1"/>
              <a:t>Swagatam</a:t>
            </a:r>
            <a:r>
              <a:rPr lang="en-US" sz="1600" b="1" cap="none" dirty="0"/>
              <a:t> Das</a:t>
            </a:r>
            <a:br>
              <a:rPr lang="en-US" sz="1600" b="1" dirty="0"/>
            </a:br>
            <a:r>
              <a:rPr lang="en-US" sz="1600" cap="none" dirty="0"/>
              <a:t>Electronics And Communication Sciences Unit (ECSU)</a:t>
            </a:r>
            <a:br>
              <a:rPr lang="en-US" sz="1600" cap="none" dirty="0"/>
            </a:br>
            <a:r>
              <a:rPr lang="en-US" sz="1600" cap="none" dirty="0"/>
              <a:t>Indian Statistical Institute, Kolkata</a:t>
            </a:r>
            <a:br>
              <a:rPr lang="en-US" sz="1600" cap="none" dirty="0"/>
            </a:br>
            <a:r>
              <a:rPr lang="en-US" sz="1600" cap="none" dirty="0"/>
              <a:t>June, 2024</a:t>
            </a:r>
            <a:endParaRPr lang="it-IT" sz="1600" dirty="0"/>
          </a:p>
        </p:txBody>
      </p:sp>
      <p:sp>
        <p:nvSpPr>
          <p:cNvPr id="5" name="TextBox 4">
            <a:extLst>
              <a:ext uri="{FF2B5EF4-FFF2-40B4-BE49-F238E27FC236}">
                <a16:creationId xmlns:a16="http://schemas.microsoft.com/office/drawing/2014/main" id="{6059F1ED-676C-23A4-8BB3-E48BA7E21780}"/>
              </a:ext>
            </a:extLst>
          </p:cNvPr>
          <p:cNvSpPr txBox="1"/>
          <p:nvPr/>
        </p:nvSpPr>
        <p:spPr>
          <a:xfrm>
            <a:off x="621804" y="226385"/>
            <a:ext cx="9433048" cy="1200329"/>
          </a:xfrm>
          <a:prstGeom prst="rect">
            <a:avLst/>
          </a:prstGeom>
          <a:noFill/>
        </p:spPr>
        <p:txBody>
          <a:bodyPr wrap="square">
            <a:spAutoFit/>
          </a:bodyPr>
          <a:lstStyle/>
          <a:p>
            <a:pPr algn="ctr"/>
            <a:r>
              <a:rPr lang="en-US" sz="3600" b="1" dirty="0"/>
              <a:t>Enhancing Confidence Calibration in </a:t>
            </a:r>
          </a:p>
          <a:p>
            <a:pPr algn="ctr"/>
            <a:r>
              <a:rPr lang="en-US" sz="3600" b="1" dirty="0"/>
              <a:t>Long-Tailed Recognition</a:t>
            </a:r>
            <a:endParaRPr lang="en-IN" sz="3600" dirty="0"/>
          </a:p>
        </p:txBody>
      </p:sp>
      <p:pic>
        <p:nvPicPr>
          <p:cNvPr id="8" name="Graphic 7">
            <a:extLst>
              <a:ext uri="{FF2B5EF4-FFF2-40B4-BE49-F238E27FC236}">
                <a16:creationId xmlns:a16="http://schemas.microsoft.com/office/drawing/2014/main" id="{E9B0288D-509E-0679-C326-B10058FC39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6" y="5013177"/>
            <a:ext cx="1944217" cy="16442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9956" y="188640"/>
            <a:ext cx="7380311" cy="555848"/>
          </a:xfrm>
        </p:spPr>
        <p:txBody>
          <a:bodyPr>
            <a:noAutofit/>
          </a:bodyPr>
          <a:lstStyle/>
          <a:p>
            <a:r>
              <a:rPr lang="en-IN" b="1" dirty="0">
                <a:latin typeface="+mj-lt"/>
              </a:rPr>
              <a:t>Our Proposed Approaches </a:t>
            </a:r>
          </a:p>
        </p:txBody>
      </p:sp>
      <p:sp>
        <p:nvSpPr>
          <p:cNvPr id="3" name="Text Placeholder 3">
            <a:extLst>
              <a:ext uri="{FF2B5EF4-FFF2-40B4-BE49-F238E27FC236}">
                <a16:creationId xmlns:a16="http://schemas.microsoft.com/office/drawing/2014/main" id="{776349C6-A1F4-E0A0-6772-999EBE7D68CF}"/>
              </a:ext>
            </a:extLst>
          </p:cNvPr>
          <p:cNvSpPr txBox="1">
            <a:spLocks/>
          </p:cNvSpPr>
          <p:nvPr/>
        </p:nvSpPr>
        <p:spPr>
          <a:xfrm>
            <a:off x="621804" y="744488"/>
            <a:ext cx="10487247" cy="1200329"/>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342900" indent="-342900" algn="just">
              <a:spcBef>
                <a:spcPts val="1000"/>
              </a:spcBef>
              <a:buClr>
                <a:srgbClr val="FFFFFF"/>
              </a:buClr>
              <a:buFont typeface="Wingdings" panose="05000000000000000000" pitchFamily="2" charset="2"/>
              <a:buChar char="Ø"/>
            </a:pPr>
            <a:r>
              <a:rPr lang="en-US" sz="2000" dirty="0"/>
              <a:t>Long-tailed datasets cause networks to become </a:t>
            </a:r>
            <a:r>
              <a:rPr lang="en-US" sz="2000" dirty="0" err="1"/>
              <a:t>miscalibrated</a:t>
            </a:r>
            <a:r>
              <a:rPr lang="en-US" sz="2000" dirty="0"/>
              <a:t> and overconfident due to unequal class representation. Both one-stage and two-stage state-of-the-art models suffer from severe over-confidence, especially in majority classes, leading to skewed probability distributions. </a:t>
            </a:r>
            <a:endParaRPr lang="en-IN" sz="2000" dirty="0"/>
          </a:p>
        </p:txBody>
      </p:sp>
      <p:sp>
        <p:nvSpPr>
          <p:cNvPr id="4" name="Text Placeholder 4">
            <a:extLst>
              <a:ext uri="{FF2B5EF4-FFF2-40B4-BE49-F238E27FC236}">
                <a16:creationId xmlns:a16="http://schemas.microsoft.com/office/drawing/2014/main" id="{C815BD91-0A47-D448-0280-2372C5437DAD}"/>
              </a:ext>
            </a:extLst>
          </p:cNvPr>
          <p:cNvSpPr txBox="1">
            <a:spLocks/>
          </p:cNvSpPr>
          <p:nvPr/>
        </p:nvSpPr>
        <p:spPr>
          <a:xfrm>
            <a:off x="693812" y="2232849"/>
            <a:ext cx="10487248" cy="443651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342900" indent="-342900">
              <a:buClr>
                <a:srgbClr val="FFFFFF"/>
              </a:buClr>
              <a:buFont typeface="Wingdings" panose="05000000000000000000" pitchFamily="2" charset="2"/>
              <a:buChar char="Ø"/>
            </a:pPr>
            <a:r>
              <a:rPr lang="en-US" sz="2000" b="1" dirty="0"/>
              <a:t>Proposed Methods</a:t>
            </a:r>
            <a:endParaRPr lang="en-US" sz="2000" dirty="0"/>
          </a:p>
          <a:p>
            <a:pPr marL="342900" indent="-342900">
              <a:buClr>
                <a:srgbClr val="FFFFFF"/>
              </a:buClr>
              <a:buFont typeface="Wingdings" panose="05000000000000000000" pitchFamily="2" charset="2"/>
              <a:buChar char="Ø"/>
            </a:pPr>
            <a:r>
              <a:rPr lang="en-US" sz="2000" dirty="0"/>
              <a:t>We focus on addressing over-confidence in two-stage decoupling models using soft label methodologies, augmentation techniques, and Adaptive Weight Adjustment.</a:t>
            </a:r>
          </a:p>
          <a:p>
            <a:pPr marL="342900" indent="-342900">
              <a:buClr>
                <a:srgbClr val="FFFFFF"/>
              </a:buClr>
              <a:buFont typeface="Wingdings" panose="05000000000000000000" pitchFamily="2" charset="2"/>
              <a:buChar char="Ø"/>
            </a:pPr>
            <a:r>
              <a:rPr lang="en-US" sz="2000" b="1" dirty="0"/>
              <a:t>Stage 1 : Augmentation Techniques</a:t>
            </a:r>
            <a:br>
              <a:rPr lang="en-US" sz="2000" dirty="0"/>
            </a:br>
            <a:r>
              <a:rPr lang="en-US" sz="2000" dirty="0"/>
              <a:t>Enhance training data diversity and robustness to improve model generalization across various classes.</a:t>
            </a:r>
          </a:p>
          <a:p>
            <a:pPr marL="342900" indent="-342900">
              <a:buClr>
                <a:srgbClr val="FFFFFF"/>
              </a:buClr>
              <a:buFont typeface="Wingdings" panose="05000000000000000000" pitchFamily="2" charset="2"/>
              <a:buChar char="Ø"/>
            </a:pPr>
            <a:r>
              <a:rPr lang="en-US" sz="2000" b="1" dirty="0"/>
              <a:t>Stage 2 : Adaptive Weight Adjustment with Balance </a:t>
            </a:r>
            <a:r>
              <a:rPr lang="en-US" sz="2000" b="1" dirty="0" err="1"/>
              <a:t>Softmax</a:t>
            </a:r>
            <a:r>
              <a:rPr lang="en-US" sz="2000" b="1" dirty="0"/>
              <a:t>(AWABS)</a:t>
            </a:r>
            <a:br>
              <a:rPr lang="en-US" sz="2000" dirty="0"/>
            </a:br>
            <a:r>
              <a:rPr lang="en-US" sz="2000" dirty="0"/>
              <a:t>Dynamically adjust class weights based on their representation in training data for a more balanced and calibrated model.</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additive="base">
                                        <p:cTn id="3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a:extLst>
              <a:ext uri="{FF2B5EF4-FFF2-40B4-BE49-F238E27FC236}">
                <a16:creationId xmlns:a16="http://schemas.microsoft.com/office/drawing/2014/main" id="{BE32796C-845C-1A45-84B0-CD4B6F25E108}"/>
              </a:ext>
            </a:extLst>
          </p:cNvPr>
          <p:cNvSpPr txBox="1">
            <a:spLocks/>
          </p:cNvSpPr>
          <p:nvPr/>
        </p:nvSpPr>
        <p:spPr>
          <a:xfrm rot="5400000">
            <a:off x="-240344" y="3658694"/>
            <a:ext cx="2106209" cy="36933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t>Original Image</a:t>
            </a:r>
          </a:p>
        </p:txBody>
      </p:sp>
      <p:sp>
        <p:nvSpPr>
          <p:cNvPr id="27" name="Text Placeholder 2">
            <a:extLst>
              <a:ext uri="{FF2B5EF4-FFF2-40B4-BE49-F238E27FC236}">
                <a16:creationId xmlns:a16="http://schemas.microsoft.com/office/drawing/2014/main" id="{7C8AB692-C98D-CEC3-E189-FB24ED85CBAC}"/>
              </a:ext>
            </a:extLst>
          </p:cNvPr>
          <p:cNvSpPr txBox="1">
            <a:spLocks/>
          </p:cNvSpPr>
          <p:nvPr/>
        </p:nvSpPr>
        <p:spPr>
          <a:xfrm>
            <a:off x="6096000" y="419100"/>
            <a:ext cx="5671764" cy="397032"/>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b="1" dirty="0" err="1"/>
              <a:t>CutOut</a:t>
            </a:r>
            <a:r>
              <a:rPr lang="en-IN" sz="1800" b="1" dirty="0"/>
              <a:t>: </a:t>
            </a:r>
          </a:p>
        </p:txBody>
      </p:sp>
      <p:sp>
        <p:nvSpPr>
          <p:cNvPr id="28" name="Slide Number Placeholder 3">
            <a:extLst>
              <a:ext uri="{FF2B5EF4-FFF2-40B4-BE49-F238E27FC236}">
                <a16:creationId xmlns:a16="http://schemas.microsoft.com/office/drawing/2014/main" id="{037A6957-5D41-E4AD-AFC3-1353041241A5}"/>
              </a:ext>
            </a:extLst>
          </p:cNvPr>
          <p:cNvSpPr txBox="1">
            <a:spLocks/>
          </p:cNvSpPr>
          <p:nvPr/>
        </p:nvSpPr>
        <p:spPr>
          <a:xfrm>
            <a:off x="11750600" y="6484937"/>
            <a:ext cx="425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Title 4">
            <a:extLst>
              <a:ext uri="{FF2B5EF4-FFF2-40B4-BE49-F238E27FC236}">
                <a16:creationId xmlns:a16="http://schemas.microsoft.com/office/drawing/2014/main" id="{8C46E0A3-AB51-1F77-3BF3-F5CD4976DFEF}"/>
              </a:ext>
            </a:extLst>
          </p:cNvPr>
          <p:cNvSpPr>
            <a:spLocks noGrp="1"/>
          </p:cNvSpPr>
          <p:nvPr>
            <p:ph type="title"/>
          </p:nvPr>
        </p:nvSpPr>
        <p:spPr>
          <a:xfrm>
            <a:off x="477788" y="116304"/>
            <a:ext cx="5107120" cy="894929"/>
          </a:xfrm>
        </p:spPr>
        <p:txBody>
          <a:bodyPr>
            <a:normAutofit fontScale="90000"/>
          </a:bodyPr>
          <a:lstStyle/>
          <a:p>
            <a:r>
              <a:rPr lang="en-IN" b="1" dirty="0"/>
              <a:t>Stage 1:</a:t>
            </a:r>
            <a:br>
              <a:rPr lang="en-IN" b="1" dirty="0"/>
            </a:br>
            <a:r>
              <a:rPr lang="en-IN" b="1" dirty="0"/>
              <a:t>Augmentation Techniques</a:t>
            </a:r>
          </a:p>
        </p:txBody>
      </p:sp>
      <p:sp>
        <p:nvSpPr>
          <p:cNvPr id="30" name="Text Placeholder 5">
            <a:extLst>
              <a:ext uri="{FF2B5EF4-FFF2-40B4-BE49-F238E27FC236}">
                <a16:creationId xmlns:a16="http://schemas.microsoft.com/office/drawing/2014/main" id="{805B890E-DFBB-CC93-9C79-F3281ABA3F4B}"/>
              </a:ext>
            </a:extLst>
          </p:cNvPr>
          <p:cNvSpPr txBox="1">
            <a:spLocks/>
          </p:cNvSpPr>
          <p:nvPr/>
        </p:nvSpPr>
        <p:spPr>
          <a:xfrm>
            <a:off x="6095999" y="2697329"/>
            <a:ext cx="1042213" cy="39703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b="1" dirty="0" err="1"/>
              <a:t>CutMix</a:t>
            </a:r>
            <a:r>
              <a:rPr lang="en-IN" sz="1800" b="1" dirty="0"/>
              <a:t>: </a:t>
            </a:r>
          </a:p>
        </p:txBody>
      </p:sp>
      <p:sp>
        <p:nvSpPr>
          <p:cNvPr id="31" name="Text Placeholder 6">
            <a:extLst>
              <a:ext uri="{FF2B5EF4-FFF2-40B4-BE49-F238E27FC236}">
                <a16:creationId xmlns:a16="http://schemas.microsoft.com/office/drawing/2014/main" id="{02F5A915-C9B2-8E00-22EA-D77A29AC71CA}"/>
              </a:ext>
            </a:extLst>
          </p:cNvPr>
          <p:cNvSpPr txBox="1">
            <a:spLocks/>
          </p:cNvSpPr>
          <p:nvPr/>
        </p:nvSpPr>
        <p:spPr>
          <a:xfrm>
            <a:off x="6126123" y="5081394"/>
            <a:ext cx="5671764" cy="39703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IN" dirty="0"/>
              <a:t>Cut-</a:t>
            </a:r>
            <a:r>
              <a:rPr lang="en-IN" dirty="0" err="1"/>
              <a:t>thumnail</a:t>
            </a:r>
            <a:r>
              <a:rPr lang="en-IN" dirty="0"/>
              <a:t>: </a:t>
            </a:r>
          </a:p>
        </p:txBody>
      </p:sp>
      <p:pic>
        <p:nvPicPr>
          <p:cNvPr id="32" name="Picture 31">
            <a:extLst>
              <a:ext uri="{FF2B5EF4-FFF2-40B4-BE49-F238E27FC236}">
                <a16:creationId xmlns:a16="http://schemas.microsoft.com/office/drawing/2014/main" id="{5E03A405-28EE-D04D-40E7-F21ADFE2DED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22991" y="2576138"/>
            <a:ext cx="2299728" cy="1826914"/>
          </a:xfrm>
          <a:prstGeom prst="rect">
            <a:avLst/>
          </a:prstGeom>
        </p:spPr>
      </p:pic>
      <p:pic>
        <p:nvPicPr>
          <p:cNvPr id="33" name="Picture 32">
            <a:extLst>
              <a:ext uri="{FF2B5EF4-FFF2-40B4-BE49-F238E27FC236}">
                <a16:creationId xmlns:a16="http://schemas.microsoft.com/office/drawing/2014/main" id="{1F192F55-28E9-4CFB-4F55-07DFA358BCD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22991" y="4588508"/>
            <a:ext cx="2299729" cy="1705723"/>
          </a:xfrm>
          <a:prstGeom prst="rect">
            <a:avLst/>
          </a:prstGeom>
        </p:spPr>
      </p:pic>
      <p:pic>
        <p:nvPicPr>
          <p:cNvPr id="34" name="Picture 33">
            <a:extLst>
              <a:ext uri="{FF2B5EF4-FFF2-40B4-BE49-F238E27FC236}">
                <a16:creationId xmlns:a16="http://schemas.microsoft.com/office/drawing/2014/main" id="{99AD88CB-9534-763C-CB38-40DC31C25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4737" y="424016"/>
            <a:ext cx="2424272" cy="1824132"/>
          </a:xfrm>
          <a:prstGeom prst="rect">
            <a:avLst/>
          </a:prstGeom>
        </p:spPr>
      </p:pic>
      <p:pic>
        <p:nvPicPr>
          <p:cNvPr id="35" name="Picture 34">
            <a:extLst>
              <a:ext uri="{FF2B5EF4-FFF2-40B4-BE49-F238E27FC236}">
                <a16:creationId xmlns:a16="http://schemas.microsoft.com/office/drawing/2014/main" id="{FA695412-1EF8-14AF-64FB-DC626347A54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91041" y="2323089"/>
            <a:ext cx="2482958" cy="2136882"/>
          </a:xfrm>
          <a:prstGeom prst="rect">
            <a:avLst/>
          </a:prstGeom>
        </p:spPr>
      </p:pic>
      <p:pic>
        <p:nvPicPr>
          <p:cNvPr id="36" name="Picture 35">
            <a:extLst>
              <a:ext uri="{FF2B5EF4-FFF2-40B4-BE49-F238E27FC236}">
                <a16:creationId xmlns:a16="http://schemas.microsoft.com/office/drawing/2014/main" id="{0642C62C-F41C-0860-2934-E2A2DD00743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291041" y="4534912"/>
            <a:ext cx="2477968" cy="2132588"/>
          </a:xfrm>
          <a:prstGeom prst="rect">
            <a:avLst/>
          </a:prstGeom>
        </p:spPr>
      </p:pic>
      <p:cxnSp>
        <p:nvCxnSpPr>
          <p:cNvPr id="37" name="Straight Connector 36">
            <a:extLst>
              <a:ext uri="{FF2B5EF4-FFF2-40B4-BE49-F238E27FC236}">
                <a16:creationId xmlns:a16="http://schemas.microsoft.com/office/drawing/2014/main" id="{AAD5C122-F710-B288-653D-6561B99FE567}"/>
              </a:ext>
            </a:extLst>
          </p:cNvPr>
          <p:cNvCxnSpPr>
            <a:cxnSpLocks/>
          </p:cNvCxnSpPr>
          <p:nvPr/>
        </p:nvCxnSpPr>
        <p:spPr>
          <a:xfrm>
            <a:off x="3722719" y="3658233"/>
            <a:ext cx="34155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1ECE3757-647C-9546-F98F-6A3C7F5761C1}"/>
              </a:ext>
            </a:extLst>
          </p:cNvPr>
          <p:cNvCxnSpPr>
            <a:cxnSpLocks/>
          </p:cNvCxnSpPr>
          <p:nvPr/>
        </p:nvCxnSpPr>
        <p:spPr>
          <a:xfrm>
            <a:off x="5917760" y="1257300"/>
            <a:ext cx="0" cy="4258596"/>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E7D0B5ED-AAA6-ACB8-2EE5-769FD8039C2A}"/>
              </a:ext>
            </a:extLst>
          </p:cNvPr>
          <p:cNvCxnSpPr>
            <a:cxnSpLocks/>
          </p:cNvCxnSpPr>
          <p:nvPr/>
        </p:nvCxnSpPr>
        <p:spPr>
          <a:xfrm>
            <a:off x="5917760" y="5515896"/>
            <a:ext cx="22997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FA044AD6-8A29-12B1-78F4-D94560A8BE16}"/>
              </a:ext>
            </a:extLst>
          </p:cNvPr>
          <p:cNvCxnSpPr/>
          <p:nvPr/>
        </p:nvCxnSpPr>
        <p:spPr>
          <a:xfrm>
            <a:off x="5917760" y="1257300"/>
            <a:ext cx="23732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C24BCA5A-EB76-64E2-F19C-AF9E1A1F3E07}"/>
              </a:ext>
            </a:extLst>
          </p:cNvPr>
          <p:cNvCxnSpPr/>
          <p:nvPr/>
        </p:nvCxnSpPr>
        <p:spPr>
          <a:xfrm>
            <a:off x="3722719" y="5063613"/>
            <a:ext cx="34155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Straight Connector 41">
            <a:extLst>
              <a:ext uri="{FF2B5EF4-FFF2-40B4-BE49-F238E27FC236}">
                <a16:creationId xmlns:a16="http://schemas.microsoft.com/office/drawing/2014/main" id="{70107A1C-2CDB-97B2-E8CE-7A8487E17875}"/>
              </a:ext>
            </a:extLst>
          </p:cNvPr>
          <p:cNvCxnSpPr/>
          <p:nvPr/>
        </p:nvCxnSpPr>
        <p:spPr>
          <a:xfrm>
            <a:off x="7138219" y="3658233"/>
            <a:ext cx="0" cy="1405380"/>
          </a:xfrm>
          <a:prstGeom prst="line">
            <a:avLst/>
          </a:prstGeom>
        </p:spPr>
        <p:style>
          <a:lnRef idx="3">
            <a:schemeClr val="accent3"/>
          </a:lnRef>
          <a:fillRef idx="0">
            <a:schemeClr val="accent3"/>
          </a:fillRef>
          <a:effectRef idx="2">
            <a:schemeClr val="accent3"/>
          </a:effectRef>
          <a:fontRef idx="minor">
            <a:schemeClr val="tx1"/>
          </a:fontRef>
        </p:style>
      </p:cxnSp>
      <p:cxnSp>
        <p:nvCxnSpPr>
          <p:cNvPr id="43" name="Straight Arrow Connector 42">
            <a:extLst>
              <a:ext uri="{FF2B5EF4-FFF2-40B4-BE49-F238E27FC236}">
                <a16:creationId xmlns:a16="http://schemas.microsoft.com/office/drawing/2014/main" id="{DD05C517-BDF8-BEAC-E24F-B8B8CD03E3BE}"/>
              </a:ext>
            </a:extLst>
          </p:cNvPr>
          <p:cNvCxnSpPr/>
          <p:nvPr/>
        </p:nvCxnSpPr>
        <p:spPr>
          <a:xfrm>
            <a:off x="7138219" y="3658233"/>
            <a:ext cx="115282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ppt_x"/>
                                          </p:val>
                                        </p:tav>
                                        <p:tav tm="100000">
                                          <p:val>
                                            <p:strVal val="#ppt_x"/>
                                          </p:val>
                                        </p:tav>
                                      </p:tavLst>
                                    </p:anim>
                                    <p:anim calcmode="lin" valueType="num">
                                      <p:cBhvr additive="base">
                                        <p:cTn id="31" dur="500" fill="hold"/>
                                        <p:tgtEl>
                                          <p:spTgt spid="41"/>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ppt_x"/>
                                          </p:val>
                                        </p:tav>
                                        <p:tav tm="100000">
                                          <p:val>
                                            <p:strVal val="#ppt_x"/>
                                          </p:val>
                                        </p:tav>
                                      </p:tavLst>
                                    </p:anim>
                                    <p:anim calcmode="lin" valueType="num">
                                      <p:cBhvr additive="base">
                                        <p:cTn id="35" dur="500" fill="hold"/>
                                        <p:tgtEl>
                                          <p:spTgt spid="38"/>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fill="hold"/>
                                        <p:tgtEl>
                                          <p:spTgt spid="42"/>
                                        </p:tgtEl>
                                        <p:attrNameLst>
                                          <p:attrName>ppt_x</p:attrName>
                                        </p:attrNameLst>
                                      </p:cBhvr>
                                      <p:tavLst>
                                        <p:tav tm="0">
                                          <p:val>
                                            <p:strVal val="#ppt_x"/>
                                          </p:val>
                                        </p:tav>
                                        <p:tav tm="100000">
                                          <p:val>
                                            <p:strVal val="#ppt_x"/>
                                          </p:val>
                                        </p:tav>
                                      </p:tavLst>
                                    </p:anim>
                                    <p:anim calcmode="lin" valueType="num">
                                      <p:cBhvr additive="base">
                                        <p:cTn id="5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circle(in)">
                                      <p:cBhvr>
                                        <p:cTn id="56" dur="2000"/>
                                        <p:tgtEl>
                                          <p:spTgt spid="27"/>
                                        </p:tgtEl>
                                      </p:cBhvr>
                                    </p:animEffect>
                                  </p:childTnLst>
                                </p:cTn>
                              </p:par>
                              <p:par>
                                <p:cTn id="57" presetID="2" presetClass="entr" presetSubtype="4"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down)">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down)">
                                      <p:cBhvr>
                                        <p:cTn id="73" dur="500"/>
                                        <p:tgtEl>
                                          <p:spTgt spid="31"/>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A6A6508-D64E-2E2C-4186-9636A476F86B}"/>
              </a:ext>
            </a:extLst>
          </p:cNvPr>
          <p:cNvSpPr>
            <a:spLocks noGrp="1"/>
          </p:cNvSpPr>
          <p:nvPr>
            <p:ph type="title"/>
          </p:nvPr>
        </p:nvSpPr>
        <p:spPr>
          <a:xfrm>
            <a:off x="0" y="65139"/>
            <a:ext cx="5594554" cy="535531"/>
          </a:xfrm>
        </p:spPr>
        <p:txBody>
          <a:bodyPr>
            <a:normAutofit fontScale="90000"/>
          </a:bodyPr>
          <a:lstStyle/>
          <a:p>
            <a:r>
              <a:rPr lang="en-IN" dirty="0"/>
              <a:t>Stage 2: </a:t>
            </a:r>
            <a:r>
              <a:rPr lang="en-IN" b="1" dirty="0"/>
              <a:t>AWABS</a:t>
            </a:r>
            <a:endParaRPr lang="en-US" b="1" dirty="0"/>
          </a:p>
        </p:txBody>
      </p:sp>
      <p:sp>
        <p:nvSpPr>
          <p:cNvPr id="10" name="Slide Number Placeholder 41">
            <a:extLst>
              <a:ext uri="{FF2B5EF4-FFF2-40B4-BE49-F238E27FC236}">
                <a16:creationId xmlns:a16="http://schemas.microsoft.com/office/drawing/2014/main" id="{A4226274-431F-F20F-FA2F-9B67BFB900DC}"/>
              </a:ext>
            </a:extLst>
          </p:cNvPr>
          <p:cNvSpPr txBox="1">
            <a:spLocks/>
          </p:cNvSpPr>
          <p:nvPr/>
        </p:nvSpPr>
        <p:spPr>
          <a:xfrm>
            <a:off x="11432913" y="6316156"/>
            <a:ext cx="498402" cy="365125"/>
          </a:xfrm>
          <a:prstGeom prst="rect">
            <a:avLst/>
          </a:prstGeom>
        </p:spPr>
        <p:txBody>
          <a:bodyPr vert="horz" lIns="91440" tIns="45720" rIns="91440" bIns="45720" rtlCol="0">
            <a:normAutofit fontScale="9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92CD86E-BA75-FAEC-22A7-1BDCBBA23AC1}"/>
                  </a:ext>
                </a:extLst>
              </p:cNvPr>
              <p:cNvSpPr txBox="1">
                <a:spLocks/>
              </p:cNvSpPr>
              <p:nvPr/>
            </p:nvSpPr>
            <p:spPr>
              <a:xfrm>
                <a:off x="672773" y="4068092"/>
                <a:ext cx="10760140" cy="245700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buClr>
                    <a:schemeClr val="tx2"/>
                  </a:buClr>
                  <a:buFont typeface="Wingdings" panose="05000000000000000000" pitchFamily="2" charset="2"/>
                  <a:buChar char="Ø"/>
                </a:pPr>
                <a:r>
                  <a:rPr lang="en-IN" sz="1800" dirty="0">
                    <a:solidFill>
                      <a:schemeClr val="tx1"/>
                    </a:solidFill>
                  </a:rPr>
                  <a:t>Proposed Approach : </a:t>
                </a:r>
                <a:r>
                  <a:rPr lang="en-US" sz="1800" dirty="0">
                    <a:solidFill>
                      <a:schemeClr val="tx1"/>
                    </a:solidFill>
                  </a:rPr>
                  <a:t>Adaptive Weight Adjustment with Balance </a:t>
                </a:r>
                <a:r>
                  <a:rPr lang="en-US" sz="1800" dirty="0" err="1">
                    <a:solidFill>
                      <a:schemeClr val="tx1"/>
                    </a:solidFill>
                  </a:rPr>
                  <a:t>Softmax</a:t>
                </a:r>
                <a:r>
                  <a:rPr lang="en-US" sz="1800" dirty="0">
                    <a:solidFill>
                      <a:schemeClr val="tx1"/>
                    </a:solidFill>
                  </a:rPr>
                  <a:t> (AWABS) Loss defined as :</a:t>
                </a:r>
              </a:p>
              <a:p>
                <a:pPr marL="0" indent="0">
                  <a:buClr>
                    <a:schemeClr val="tx2"/>
                  </a:buClr>
                  <a:buNone/>
                </a:pPr>
                <a14:m>
                  <m:oMathPara xmlns:m="http://schemas.openxmlformats.org/officeDocument/2006/math">
                    <m:oMathParaPr>
                      <m:jc m:val="centerGroup"/>
                    </m:oMathParaPr>
                    <m:oMath xmlns:m="http://schemas.openxmlformats.org/officeDocument/2006/math">
                      <m:r>
                        <a:rPr lang="en-IN" sz="1800" i="1" smtClean="0">
                          <a:solidFill>
                            <a:schemeClr val="tx1"/>
                          </a:solidFill>
                          <a:latin typeface="Cambria Math" panose="02040503050406030204" pitchFamily="18" charset="0"/>
                        </a:rPr>
                        <m:t>𝑙</m:t>
                      </m:r>
                      <m:d>
                        <m:dPr>
                          <m:ctrlPr>
                            <a:rPr lang="en-IN" sz="1800" i="1" smtClean="0">
                              <a:solidFill>
                                <a:schemeClr val="tx1"/>
                              </a:solidFill>
                              <a:latin typeface="Cambria Math" panose="02040503050406030204" pitchFamily="18" charset="0"/>
                            </a:rPr>
                          </m:ctrlPr>
                        </m:dPr>
                        <m:e>
                          <m:r>
                            <a:rPr lang="en-IN" sz="1800" i="1" smtClean="0">
                              <a:solidFill>
                                <a:schemeClr val="tx1"/>
                              </a:solidFill>
                              <a:latin typeface="Cambria Math" panose="02040503050406030204" pitchFamily="18" charset="0"/>
                            </a:rPr>
                            <m:t>𝑠</m:t>
                          </m:r>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𝑝</m:t>
                          </m:r>
                        </m:e>
                      </m:d>
                      <m:r>
                        <a:rPr lang="en-IN" sz="1800" i="1" smtClean="0">
                          <a:solidFill>
                            <a:schemeClr val="tx1"/>
                          </a:solidFill>
                          <a:latin typeface="Cambria Math" panose="02040503050406030204" pitchFamily="18" charset="0"/>
                        </a:rPr>
                        <m:t>=−</m:t>
                      </m:r>
                      <m:nary>
                        <m:naryPr>
                          <m:chr m:val="∑"/>
                          <m:ctrlPr>
                            <a:rPr lang="en-IN" sz="1800" i="1" smtClean="0">
                              <a:solidFill>
                                <a:schemeClr val="tx1"/>
                              </a:solidFill>
                              <a:latin typeface="Cambria Math" panose="02040503050406030204" pitchFamily="18" charset="0"/>
                            </a:rPr>
                          </m:ctrlPr>
                        </m:naryPr>
                        <m:sub>
                          <m:r>
                            <m:rPr>
                              <m:brk m:alnAt="23"/>
                            </m:rP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rPr>
                            <m:t>=1</m:t>
                          </m:r>
                        </m:sub>
                        <m:sup>
                          <m:r>
                            <a:rPr lang="en-IN" sz="1800" i="1" smtClean="0">
                              <a:solidFill>
                                <a:schemeClr val="tx1"/>
                              </a:solidFill>
                              <a:latin typeface="Cambria Math" panose="02040503050406030204" pitchFamily="18" charset="0"/>
                            </a:rPr>
                            <m:t>𝐾</m:t>
                          </m:r>
                        </m:sup>
                        <m:e>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𝑠</m:t>
                              </m:r>
                            </m:e>
                            <m:sub>
                              <m:r>
                                <a:rPr lang="en-IN" sz="1800" i="1" smtClean="0">
                                  <a:solidFill>
                                    <a:schemeClr val="tx1"/>
                                  </a:solidFill>
                                  <a:latin typeface="Cambria Math" panose="02040503050406030204" pitchFamily="18" charset="0"/>
                                </a:rPr>
                                <m:t>𝑖</m:t>
                              </m:r>
                            </m:sub>
                          </m:sSub>
                          <m:func>
                            <m:funcPr>
                              <m:ctrlPr>
                                <a:rPr lang="en-IN" sz="1800" i="1" smtClean="0">
                                  <a:solidFill>
                                    <a:schemeClr val="tx1"/>
                                  </a:solidFill>
                                  <a:latin typeface="Cambria Math" panose="02040503050406030204" pitchFamily="18" charset="0"/>
                                </a:rPr>
                              </m:ctrlPr>
                            </m:funcPr>
                            <m:fName>
                              <m:r>
                                <m:rPr>
                                  <m:sty m:val="p"/>
                                </m:rPr>
                                <a:rPr lang="en-IN" sz="1800" smtClean="0">
                                  <a:solidFill>
                                    <a:schemeClr val="tx1"/>
                                  </a:solidFill>
                                  <a:latin typeface="Cambria Math" panose="02040503050406030204" pitchFamily="18" charset="0"/>
                                </a:rPr>
                                <m:t>log</m:t>
                              </m:r>
                            </m:fName>
                            <m:e>
                              <m:d>
                                <m:dPr>
                                  <m:ctrlPr>
                                    <a:rPr lang="en-IN" sz="1800" i="1" smtClean="0">
                                      <a:solidFill>
                                        <a:schemeClr val="tx1"/>
                                      </a:solidFill>
                                      <a:latin typeface="Cambria Math" panose="02040503050406030204" pitchFamily="18" charset="0"/>
                                    </a:rPr>
                                  </m:ctrlPr>
                                </m:dPr>
                                <m:e>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𝑝</m:t>
                                      </m:r>
                                    </m:e>
                                    <m:sub>
                                      <m:r>
                                        <a:rPr lang="en-IN" sz="1800" i="1" smtClean="0">
                                          <a:solidFill>
                                            <a:schemeClr val="tx1"/>
                                          </a:solidFill>
                                          <a:latin typeface="Cambria Math" panose="02040503050406030204" pitchFamily="18" charset="0"/>
                                        </a:rPr>
                                        <m:t>𝑖</m:t>
                                      </m:r>
                                    </m:sub>
                                  </m:sSub>
                                </m:e>
                              </m:d>
                            </m:e>
                          </m:func>
                          <m:r>
                            <a:rPr lang="en-IN" sz="1800" i="1" smtClean="0">
                              <a:solidFill>
                                <a:schemeClr val="tx1"/>
                              </a:solidFill>
                              <a:latin typeface="Cambria Math" panose="02040503050406030204" pitchFamily="18" charset="0"/>
                            </a:rPr>
                            <m:t>, </m:t>
                          </m:r>
                        </m:e>
                      </m:nary>
                    </m:oMath>
                  </m:oMathPara>
                </a14:m>
                <a:endParaRPr lang="en-IN" sz="1800" i="1" dirty="0">
                  <a:solidFill>
                    <a:schemeClr val="tx1"/>
                  </a:solidFill>
                </a:endParaRPr>
              </a:p>
              <a:p>
                <a:pPr marL="0" indent="0">
                  <a:buClr>
                    <a:schemeClr val="tx2"/>
                  </a:buClr>
                  <a:buNone/>
                </a:pPr>
                <a14:m>
                  <m:oMathPara xmlns:m="http://schemas.openxmlformats.org/officeDocument/2006/math">
                    <m:oMathParaPr>
                      <m:jc m:val="centerGroup"/>
                    </m:oMathParaPr>
                    <m:oMath xmlns:m="http://schemas.openxmlformats.org/officeDocument/2006/math">
                      <m:r>
                        <a:rPr lang="en-IN" sz="1800" i="1">
                          <a:solidFill>
                            <a:schemeClr val="tx1"/>
                          </a:solidFill>
                          <a:latin typeface="Cambria Math" panose="02040503050406030204" pitchFamily="18" charset="0"/>
                        </a:rPr>
                        <m:t>𝑤h𝑒𝑟𝑒</m:t>
                      </m:r>
                      <m:r>
                        <a:rPr lang="en-IN" sz="1800" i="1">
                          <a:solidFill>
                            <a:schemeClr val="tx1"/>
                          </a:solidFill>
                          <a:latin typeface="Cambria Math" panose="02040503050406030204" pitchFamily="18" charset="0"/>
                        </a:rPr>
                        <m:t> </m:t>
                      </m:r>
                      <m:sSub>
                        <m:sSubPr>
                          <m:ctrlPr>
                            <a:rPr lang="en-IN"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𝑝</m:t>
                          </m:r>
                        </m:e>
                        <m:sub>
                          <m:r>
                            <a:rPr lang="en-IN" sz="1800" i="1">
                              <a:solidFill>
                                <a:schemeClr val="tx1"/>
                              </a:solidFill>
                              <a:latin typeface="Cambria Math" panose="02040503050406030204" pitchFamily="18" charset="0"/>
                            </a:rPr>
                            <m:t>𝑖</m:t>
                          </m:r>
                        </m:sub>
                      </m:sSub>
                      <m:r>
                        <a:rPr lang="en-IN" sz="1800" i="1">
                          <a:solidFill>
                            <a:schemeClr val="tx1"/>
                          </a:solidFill>
                          <a:latin typeface="Cambria Math" panose="02040503050406030204" pitchFamily="18" charset="0"/>
                        </a:rPr>
                        <m:t>=</m:t>
                      </m:r>
                      <m:r>
                        <a:rPr lang="en-IN" sz="1800" i="1">
                          <a:solidFill>
                            <a:schemeClr val="tx1"/>
                          </a:solidFill>
                          <a:latin typeface="Cambria Math" panose="02040503050406030204" pitchFamily="18" charset="0"/>
                        </a:rPr>
                        <m:t>𝐵𝑎𝑙𝑎𝑛𝑐𝑒</m:t>
                      </m:r>
                      <m:r>
                        <a:rPr lang="en-IN" sz="1800" i="1">
                          <a:solidFill>
                            <a:schemeClr val="tx1"/>
                          </a:solidFill>
                          <a:latin typeface="Cambria Math" panose="02040503050406030204" pitchFamily="18" charset="0"/>
                        </a:rPr>
                        <m:t> </m:t>
                      </m:r>
                      <m:r>
                        <a:rPr lang="en-IN" sz="1800" i="1">
                          <a:solidFill>
                            <a:schemeClr val="tx1"/>
                          </a:solidFill>
                          <a:latin typeface="Cambria Math" panose="02040503050406030204" pitchFamily="18" charset="0"/>
                        </a:rPr>
                        <m:t>𝑠𝑜𝑓𝑡𝑚𝑎𝑥</m:t>
                      </m:r>
                      <m:d>
                        <m:dPr>
                          <m:ctrlPr>
                            <a:rPr lang="en-IN" sz="1800" i="1">
                              <a:solidFill>
                                <a:schemeClr val="tx1"/>
                              </a:solidFill>
                              <a:latin typeface="Cambria Math" panose="02040503050406030204" pitchFamily="18" charset="0"/>
                            </a:rPr>
                          </m:ctrlPr>
                        </m:dPr>
                        <m:e>
                          <m:sSubSup>
                            <m:sSubSupPr>
                              <m:ctrlPr>
                                <a:rPr lang="en-IN" sz="1800" i="1">
                                  <a:solidFill>
                                    <a:schemeClr val="tx1"/>
                                  </a:solidFill>
                                  <a:latin typeface="Cambria Math" panose="02040503050406030204" pitchFamily="18" charset="0"/>
                                </a:rPr>
                              </m:ctrlPr>
                            </m:sSubSupPr>
                            <m:e>
                              <m:r>
                                <a:rPr lang="en-IN" sz="1800" i="1">
                                  <a:solidFill>
                                    <a:schemeClr val="tx1"/>
                                  </a:solidFill>
                                  <a:latin typeface="Cambria Math" panose="02040503050406030204" pitchFamily="18" charset="0"/>
                                </a:rPr>
                                <m:t>𝒘</m:t>
                              </m:r>
                            </m:e>
                            <m:sub>
                              <m:r>
                                <a:rPr lang="en-IN" sz="1800" i="1">
                                  <a:solidFill>
                                    <a:schemeClr val="tx1"/>
                                  </a:solidFill>
                                  <a:latin typeface="Cambria Math" panose="02040503050406030204" pitchFamily="18" charset="0"/>
                                </a:rPr>
                                <m:t>𝒊</m:t>
                              </m:r>
                            </m:sub>
                            <m:sup>
                              <m:r>
                                <a:rPr lang="en-IN" sz="1800" i="1">
                                  <a:solidFill>
                                    <a:schemeClr val="tx1"/>
                                  </a:solidFill>
                                  <a:latin typeface="Cambria Math" panose="02040503050406030204" pitchFamily="18" charset="0"/>
                                </a:rPr>
                                <m:t>𝑻</m:t>
                              </m:r>
                            </m:sup>
                          </m:sSubSup>
                          <m:r>
                            <a:rPr lang="en-IN" sz="1800" i="1">
                              <a:solidFill>
                                <a:schemeClr val="tx1"/>
                              </a:solidFill>
                              <a:latin typeface="Cambria Math" panose="02040503050406030204" pitchFamily="18" charset="0"/>
                            </a:rPr>
                            <m:t>𝑥</m:t>
                          </m:r>
                        </m:e>
                      </m:d>
                      <m:r>
                        <a:rPr lang="en-IN" sz="1800" i="1">
                          <a:solidFill>
                            <a:schemeClr val="tx1"/>
                          </a:solidFill>
                          <a:latin typeface="Cambria Math" panose="02040503050406030204" pitchFamily="18" charset="0"/>
                        </a:rPr>
                        <m:t> </m:t>
                      </m:r>
                      <m:r>
                        <m:rPr>
                          <m:sty m:val="p"/>
                        </m:rPr>
                        <a:rPr lang="en-IN" sz="1800" smtClean="0">
                          <a:solidFill>
                            <a:schemeClr val="tx1"/>
                          </a:solidFill>
                          <a:latin typeface="Cambria Math" panose="02040503050406030204" pitchFamily="18" charset="0"/>
                        </a:rPr>
                        <m:t>and</m:t>
                      </m:r>
                      <m:r>
                        <a:rPr lang="en-IN" sz="1800" smtClean="0">
                          <a:solidFill>
                            <a:schemeClr val="tx1"/>
                          </a:solidFill>
                          <a:latin typeface="Cambria Math" panose="02040503050406030204" pitchFamily="18" charset="0"/>
                        </a:rPr>
                        <m:t> </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𝑠</m:t>
                          </m:r>
                        </m:e>
                        <m:sub>
                          <m:r>
                            <a:rPr lang="en-IN" sz="1800" i="1" smtClean="0">
                              <a:solidFill>
                                <a:schemeClr val="tx1"/>
                              </a:solidFill>
                              <a:latin typeface="Cambria Math" panose="02040503050406030204" pitchFamily="18" charset="0"/>
                            </a:rPr>
                            <m:t>𝑖</m:t>
                          </m:r>
                        </m:sub>
                      </m:sSub>
                      <m:r>
                        <a:rPr lang="en-IN" sz="1800" i="1" smtClean="0">
                          <a:solidFill>
                            <a:schemeClr val="tx1"/>
                          </a:solidFill>
                          <a:latin typeface="Cambria Math" panose="02040503050406030204" pitchFamily="18" charset="0"/>
                        </a:rPr>
                        <m:t>=</m:t>
                      </m:r>
                      <m:d>
                        <m:dPr>
                          <m:begChr m:val="{"/>
                          <m:endChr m:val=""/>
                          <m:ctrlPr>
                            <a:rPr lang="en-IN" sz="1800" i="1" smtClean="0">
                              <a:solidFill>
                                <a:schemeClr val="tx1"/>
                              </a:solidFill>
                              <a:latin typeface="Cambria Math" panose="02040503050406030204" pitchFamily="18" charset="0"/>
                            </a:rPr>
                          </m:ctrlPr>
                        </m:dPr>
                        <m:e>
                          <m:eqArr>
                            <m:eqArrPr>
                              <m:ctrlPr>
                                <a:rPr lang="en-IN" sz="1800" i="1" smtClean="0">
                                  <a:solidFill>
                                    <a:schemeClr val="tx1"/>
                                  </a:solidFill>
                                  <a:latin typeface="Cambria Math" panose="02040503050406030204" pitchFamily="18" charset="0"/>
                                </a:rPr>
                              </m:ctrlPr>
                            </m:eqArrPr>
                            <m:e>
                              <m:r>
                                <a:rPr lang="en-IN" sz="1800" i="1" smtClean="0">
                                  <a:solidFill>
                                    <a:schemeClr val="tx1"/>
                                  </a:solidFill>
                                  <a:latin typeface="Cambria Math" panose="02040503050406030204" pitchFamily="18" charset="0"/>
                                </a:rPr>
                                <m:t>1−</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𝜀</m:t>
                                  </m:r>
                                </m:e>
                                <m:sub>
                                  <m:r>
                                    <a:rPr lang="en-IN" sz="1800" i="1" smtClean="0">
                                      <a:solidFill>
                                        <a:schemeClr val="tx1"/>
                                      </a:solidFill>
                                      <a:latin typeface="Cambria Math" panose="02040503050406030204" pitchFamily="18" charset="0"/>
                                    </a:rPr>
                                    <m:t>𝑦</m:t>
                                  </m:r>
                                </m:sub>
                              </m:sSub>
                              <m:r>
                                <a:rPr lang="en-IN" sz="1800" i="1" smtClean="0">
                                  <a:solidFill>
                                    <a:schemeClr val="tx1"/>
                                  </a:solidFill>
                                  <a:latin typeface="Cambria Math" panose="02040503050406030204" pitchFamily="18" charset="0"/>
                                </a:rPr>
                                <m:t>=1−</m:t>
                              </m:r>
                              <m:r>
                                <a:rPr lang="en-IN" sz="1800" i="1" smtClean="0">
                                  <a:solidFill>
                                    <a:schemeClr val="tx1"/>
                                  </a:solidFill>
                                  <a:latin typeface="Cambria Math" panose="02040503050406030204" pitchFamily="18" charset="0"/>
                                </a:rPr>
                                <m:t>𝑓</m:t>
                              </m:r>
                              <m:d>
                                <m:dPr>
                                  <m:ctrlPr>
                                    <a:rPr lang="en-IN" sz="1800" i="1" smtClean="0">
                                      <a:solidFill>
                                        <a:schemeClr val="tx1"/>
                                      </a:solidFill>
                                      <a:latin typeface="Cambria Math" panose="02040503050406030204" pitchFamily="18" charset="0"/>
                                    </a:rPr>
                                  </m:ctrlPr>
                                </m:dPr>
                                <m:e>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𝑁</m:t>
                                      </m:r>
                                    </m:e>
                                    <m:sub>
                                      <m:r>
                                        <a:rPr lang="en-IN" sz="1800" i="1" smtClean="0">
                                          <a:solidFill>
                                            <a:schemeClr val="tx1"/>
                                          </a:solidFill>
                                          <a:latin typeface="Cambria Math" panose="02040503050406030204" pitchFamily="18" charset="0"/>
                                        </a:rPr>
                                        <m:t>𝑦</m:t>
                                      </m:r>
                                    </m:sub>
                                  </m:sSub>
                                </m:e>
                              </m:d>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𝑦</m:t>
                              </m:r>
                            </m:e>
                            <m:e>
                              <m:f>
                                <m:fPr>
                                  <m:ctrlPr>
                                    <a:rPr lang="en-IN" sz="1800" i="1" smtClean="0">
                                      <a:solidFill>
                                        <a:schemeClr val="tx1"/>
                                      </a:solidFill>
                                      <a:latin typeface="Cambria Math" panose="02040503050406030204" pitchFamily="18" charset="0"/>
                                    </a:rPr>
                                  </m:ctrlPr>
                                </m:fPr>
                                <m:num>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𝜀</m:t>
                                      </m:r>
                                    </m:e>
                                    <m:sub>
                                      <m:r>
                                        <a:rPr lang="en-IN" sz="1800" i="1" smtClean="0">
                                          <a:solidFill>
                                            <a:schemeClr val="tx1"/>
                                          </a:solidFill>
                                          <a:latin typeface="Cambria Math" panose="02040503050406030204" pitchFamily="18" charset="0"/>
                                        </a:rPr>
                                        <m:t>𝑦</m:t>
                                      </m:r>
                                    </m:sub>
                                  </m:sSub>
                                </m:num>
                                <m:den>
                                  <m:r>
                                    <a:rPr lang="en-IN" sz="1800" i="1" smtClean="0">
                                      <a:solidFill>
                                        <a:schemeClr val="tx1"/>
                                      </a:solidFill>
                                      <a:latin typeface="Cambria Math" panose="02040503050406030204" pitchFamily="18" charset="0"/>
                                    </a:rPr>
                                    <m:t>𝐾</m:t>
                                  </m:r>
                                  <m:r>
                                    <a:rPr lang="en-IN" sz="1800" i="1" smtClean="0">
                                      <a:solidFill>
                                        <a:schemeClr val="tx1"/>
                                      </a:solidFill>
                                      <a:latin typeface="Cambria Math" panose="02040503050406030204" pitchFamily="18" charset="0"/>
                                    </a:rPr>
                                    <m:t>−1</m:t>
                                  </m:r>
                                </m:den>
                              </m:f>
                              <m:r>
                                <a:rPr lang="en-IN" sz="1800" i="1" smtClean="0">
                                  <a:solidFill>
                                    <a:schemeClr val="tx1"/>
                                  </a:solidFill>
                                  <a:latin typeface="Cambria Math" panose="02040503050406030204" pitchFamily="18" charset="0"/>
                                </a:rPr>
                                <m:t>=</m:t>
                              </m:r>
                              <m:f>
                                <m:fPr>
                                  <m:ctrlPr>
                                    <a:rPr lang="en-IN" sz="1800" i="1" smtClean="0">
                                      <a:solidFill>
                                        <a:schemeClr val="tx1"/>
                                      </a:solidFill>
                                      <a:latin typeface="Cambria Math" panose="02040503050406030204" pitchFamily="18" charset="0"/>
                                    </a:rPr>
                                  </m:ctrlPr>
                                </m:fPr>
                                <m:num>
                                  <m:r>
                                    <a:rPr lang="en-IN" sz="1800" i="1" smtClean="0">
                                      <a:solidFill>
                                        <a:schemeClr val="tx1"/>
                                      </a:solidFill>
                                      <a:latin typeface="Cambria Math" panose="02040503050406030204" pitchFamily="18" charset="0"/>
                                    </a:rPr>
                                    <m:t>𝑓</m:t>
                                  </m:r>
                                  <m:r>
                                    <a:rPr lang="en-IN" sz="1800" i="1" smtClean="0">
                                      <a:solidFill>
                                        <a:schemeClr val="tx1"/>
                                      </a:solidFill>
                                      <a:latin typeface="Cambria Math" panose="02040503050406030204" pitchFamily="18" charset="0"/>
                                    </a:rPr>
                                    <m:t>(</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𝑁</m:t>
                                      </m:r>
                                    </m:e>
                                    <m:sub>
                                      <m:r>
                                        <a:rPr lang="en-IN" sz="1800" i="1" smtClean="0">
                                          <a:solidFill>
                                            <a:schemeClr val="tx1"/>
                                          </a:solidFill>
                                          <a:latin typeface="Cambria Math" panose="02040503050406030204" pitchFamily="18" charset="0"/>
                                        </a:rPr>
                                        <m:t>𝑦</m:t>
                                      </m:r>
                                    </m:sub>
                                  </m:sSub>
                                  <m:r>
                                    <a:rPr lang="en-IN" sz="1800" i="1" smtClean="0">
                                      <a:solidFill>
                                        <a:schemeClr val="tx1"/>
                                      </a:solidFill>
                                      <a:latin typeface="Cambria Math" panose="02040503050406030204" pitchFamily="18" charset="0"/>
                                    </a:rPr>
                                    <m:t>)</m:t>
                                  </m:r>
                                </m:num>
                                <m:den>
                                  <m:r>
                                    <a:rPr lang="en-IN" sz="1800" i="1" smtClean="0">
                                      <a:solidFill>
                                        <a:schemeClr val="tx1"/>
                                      </a:solidFill>
                                      <a:latin typeface="Cambria Math" panose="02040503050406030204" pitchFamily="18" charset="0"/>
                                    </a:rPr>
                                    <m:t>𝐾</m:t>
                                  </m:r>
                                  <m:r>
                                    <a:rPr lang="en-IN" sz="1800" i="1" smtClean="0">
                                      <a:solidFill>
                                        <a:schemeClr val="tx1"/>
                                      </a:solidFill>
                                      <a:latin typeface="Cambria Math" panose="02040503050406030204" pitchFamily="18" charset="0"/>
                                    </a:rPr>
                                    <m:t>−1</m:t>
                                  </m:r>
                                </m:den>
                              </m:f>
                              <m:r>
                                <a:rPr lang="en-IN" sz="1800" i="1" smtClean="0">
                                  <a:solidFill>
                                    <a:schemeClr val="tx1"/>
                                  </a:solidFill>
                                  <a:latin typeface="Cambria Math" panose="02040503050406030204" pitchFamily="18" charset="0"/>
                                </a:rPr>
                                <m:t>, </m:t>
                              </m:r>
                              <m: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ea typeface="Cambria Math" panose="02040503050406030204" pitchFamily="18" charset="0"/>
                                </a:rPr>
                                <m:t>≠</m:t>
                              </m:r>
                              <m:r>
                                <a:rPr lang="en-IN" sz="1800" i="1" smtClean="0">
                                  <a:solidFill>
                                    <a:schemeClr val="tx1"/>
                                  </a:solidFill>
                                  <a:latin typeface="Cambria Math" panose="02040503050406030204" pitchFamily="18" charset="0"/>
                                  <a:ea typeface="Cambria Math" panose="02040503050406030204" pitchFamily="18" charset="0"/>
                                </a:rPr>
                                <m:t>𝑦</m:t>
                              </m:r>
                            </m:e>
                          </m:eqArr>
                        </m:e>
                      </m:d>
                    </m:oMath>
                  </m:oMathPara>
                </a14:m>
                <a:endParaRPr lang="en-IN" sz="1800" dirty="0">
                  <a:solidFill>
                    <a:schemeClr val="tx1"/>
                  </a:solidFill>
                </a:endParaRPr>
              </a:p>
              <a:p>
                <a:endParaRPr lang="en-IN" sz="1800" dirty="0">
                  <a:solidFill>
                    <a:schemeClr val="tx1"/>
                  </a:solidFill>
                </a:endParaRPr>
              </a:p>
            </p:txBody>
          </p:sp>
        </mc:Choice>
        <mc:Fallback xmlns="">
          <p:sp>
            <p:nvSpPr>
              <p:cNvPr id="11" name="Content Placeholder 2">
                <a:extLst>
                  <a:ext uri="{FF2B5EF4-FFF2-40B4-BE49-F238E27FC236}">
                    <a16:creationId xmlns:a16="http://schemas.microsoft.com/office/drawing/2014/main" id="{C92CD86E-BA75-FAEC-22A7-1BDCBBA23AC1}"/>
                  </a:ext>
                </a:extLst>
              </p:cNvPr>
              <p:cNvSpPr txBox="1">
                <a:spLocks noRot="1" noChangeAspect="1" noMove="1" noResize="1" noEditPoints="1" noAdjustHandles="1" noChangeArrowheads="1" noChangeShapeType="1" noTextEdit="1"/>
              </p:cNvSpPr>
              <p:nvPr/>
            </p:nvSpPr>
            <p:spPr>
              <a:xfrm>
                <a:off x="672773" y="4068092"/>
                <a:ext cx="10760140" cy="2457004"/>
              </a:xfrm>
              <a:prstGeom prst="rect">
                <a:avLst/>
              </a:prstGeom>
              <a:blipFill>
                <a:blip r:embed="rId2"/>
                <a:stretch>
                  <a:fillRect l="-340" t="-22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36257F81-9177-488E-A226-2B34A556985C}"/>
                  </a:ext>
                </a:extLst>
              </p:cNvPr>
              <p:cNvSpPr txBox="1">
                <a:spLocks/>
              </p:cNvSpPr>
              <p:nvPr/>
            </p:nvSpPr>
            <p:spPr>
              <a:xfrm>
                <a:off x="766836" y="1877760"/>
                <a:ext cx="10915278" cy="20341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sz="1800" cap="none" dirty="0">
                    <a:solidFill>
                      <a:schemeClr val="tx1"/>
                    </a:solidFill>
                  </a:rPr>
                  <a:t>The loss function for K classes with </a:t>
                </a:r>
                <a:r>
                  <a:rPr lang="en-IN" sz="1800" cap="none" dirty="0">
                    <a:solidFill>
                      <a:schemeClr val="tx1"/>
                    </a:solidFill>
                  </a:rPr>
                  <a:t> label-aware smoothing is defined as </a:t>
                </a:r>
                <a:r>
                  <a:rPr lang="en-IN" sz="1800" dirty="0">
                    <a:solidFill>
                      <a:schemeClr val="tx1"/>
                    </a:solidFill>
                  </a:rPr>
                  <a:t>:</a:t>
                </a:r>
              </a:p>
              <a:p>
                <a:pPr/>
                <a14:m>
                  <m:oMathPara xmlns:m="http://schemas.openxmlformats.org/officeDocument/2006/math">
                    <m:oMathParaPr>
                      <m:jc m:val="centerGroup"/>
                    </m:oMathParaPr>
                    <m:oMath xmlns:m="http://schemas.openxmlformats.org/officeDocument/2006/math">
                      <m:r>
                        <a:rPr lang="en-IN" sz="1800" i="1" smtClean="0">
                          <a:solidFill>
                            <a:schemeClr val="tx1"/>
                          </a:solidFill>
                          <a:latin typeface="Cambria Math" panose="02040503050406030204" pitchFamily="18" charset="0"/>
                        </a:rPr>
                        <m:t>𝑙</m:t>
                      </m:r>
                      <m:d>
                        <m:dPr>
                          <m:ctrlPr>
                            <a:rPr lang="en-IN" sz="1800" i="1" smtClean="0">
                              <a:solidFill>
                                <a:schemeClr val="tx1"/>
                              </a:solidFill>
                              <a:latin typeface="Cambria Math" panose="02040503050406030204" pitchFamily="18" charset="0"/>
                            </a:rPr>
                          </m:ctrlPr>
                        </m:dPr>
                        <m:e>
                          <m:r>
                            <a:rPr lang="en-IN" sz="1800" i="1" smtClean="0">
                              <a:solidFill>
                                <a:schemeClr val="tx1"/>
                              </a:solidFill>
                              <a:latin typeface="Cambria Math" panose="02040503050406030204" pitchFamily="18" charset="0"/>
                            </a:rPr>
                            <m:t>𝑠</m:t>
                          </m:r>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𝑝</m:t>
                          </m:r>
                        </m:e>
                      </m:d>
                      <m:r>
                        <a:rPr lang="en-IN" sz="1800" i="1" smtClean="0">
                          <a:solidFill>
                            <a:schemeClr val="tx1"/>
                          </a:solidFill>
                          <a:latin typeface="Cambria Math" panose="02040503050406030204" pitchFamily="18" charset="0"/>
                        </a:rPr>
                        <m:t>=−</m:t>
                      </m:r>
                      <m:nary>
                        <m:naryPr>
                          <m:chr m:val="∑"/>
                          <m:ctrlPr>
                            <a:rPr lang="en-IN" sz="1800" i="1" smtClean="0">
                              <a:solidFill>
                                <a:schemeClr val="tx1"/>
                              </a:solidFill>
                              <a:latin typeface="Cambria Math" panose="02040503050406030204" pitchFamily="18" charset="0"/>
                            </a:rPr>
                          </m:ctrlPr>
                        </m:naryPr>
                        <m:sub>
                          <m:r>
                            <m:rPr>
                              <m:brk m:alnAt="23"/>
                            </m:rP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rPr>
                            <m:t>=1</m:t>
                          </m:r>
                        </m:sub>
                        <m:sup>
                          <m:r>
                            <a:rPr lang="en-IN" sz="1800" i="1" smtClean="0">
                              <a:solidFill>
                                <a:schemeClr val="tx1"/>
                              </a:solidFill>
                              <a:latin typeface="Cambria Math" panose="02040503050406030204" pitchFamily="18" charset="0"/>
                            </a:rPr>
                            <m:t>𝐾</m:t>
                          </m:r>
                        </m:sup>
                        <m:e>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𝑠</m:t>
                              </m:r>
                            </m:e>
                            <m:sub>
                              <m:r>
                                <a:rPr lang="en-IN" sz="1800" i="1" smtClean="0">
                                  <a:solidFill>
                                    <a:schemeClr val="tx1"/>
                                  </a:solidFill>
                                  <a:latin typeface="Cambria Math" panose="02040503050406030204" pitchFamily="18" charset="0"/>
                                </a:rPr>
                                <m:t>𝑖</m:t>
                              </m:r>
                            </m:sub>
                          </m:sSub>
                          <m:func>
                            <m:funcPr>
                              <m:ctrlPr>
                                <a:rPr lang="en-IN" sz="1800" i="1" smtClean="0">
                                  <a:solidFill>
                                    <a:schemeClr val="tx1"/>
                                  </a:solidFill>
                                  <a:latin typeface="Cambria Math" panose="02040503050406030204" pitchFamily="18" charset="0"/>
                                </a:rPr>
                              </m:ctrlPr>
                            </m:funcPr>
                            <m:fName>
                              <m:r>
                                <a:rPr lang="en-IN" sz="1800" b="0" i="1" smtClean="0">
                                  <a:solidFill>
                                    <a:schemeClr val="tx1"/>
                                  </a:solidFill>
                                  <a:latin typeface="Cambria Math" panose="02040503050406030204" pitchFamily="18" charset="0"/>
                                </a:rPr>
                                <m:t>𝑙𝑜𝑔</m:t>
                              </m:r>
                            </m:fName>
                            <m:e>
                              <m:d>
                                <m:dPr>
                                  <m:ctrlPr>
                                    <a:rPr lang="en-IN" sz="1800" i="1" smtClean="0">
                                      <a:solidFill>
                                        <a:schemeClr val="tx1"/>
                                      </a:solidFill>
                                      <a:latin typeface="Cambria Math" panose="02040503050406030204" pitchFamily="18" charset="0"/>
                                    </a:rPr>
                                  </m:ctrlPr>
                                </m:dPr>
                                <m:e>
                                  <m:sSub>
                                    <m:sSubPr>
                                      <m:ctrlPr>
                                        <a:rPr lang="en-IN" sz="180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𝑖</m:t>
                                      </m:r>
                                    </m:sub>
                                  </m:sSub>
                                </m:e>
                              </m:d>
                            </m:e>
                          </m:func>
                          <m:r>
                            <a:rPr lang="en-IN" sz="1800" i="1" smtClean="0">
                              <a:solidFill>
                                <a:schemeClr val="tx1"/>
                              </a:solidFill>
                              <a:latin typeface="Cambria Math" panose="02040503050406030204" pitchFamily="18" charset="0"/>
                            </a:rPr>
                            <m:t>, </m:t>
                          </m:r>
                          <m:r>
                            <a:rPr lang="en-IN" sz="1800" i="1" smtClean="0">
                              <a:solidFill>
                                <a:schemeClr val="tx1"/>
                              </a:solidFill>
                              <a:latin typeface="Cambria Math" panose="02040503050406030204" pitchFamily="18" charset="0"/>
                            </a:rPr>
                            <m:t>𝑤h𝑒𝑟𝑒</m:t>
                          </m:r>
                          <m:r>
                            <a:rPr lang="en-IN" sz="1800" i="1" smtClean="0">
                              <a:solidFill>
                                <a:schemeClr val="tx1"/>
                              </a:solidFill>
                              <a:latin typeface="Cambria Math" panose="02040503050406030204" pitchFamily="18" charset="0"/>
                            </a:rPr>
                            <m:t> </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𝑝</m:t>
                              </m:r>
                            </m:e>
                            <m:sub>
                              <m:r>
                                <a:rPr lang="en-IN" sz="1800" i="1" smtClean="0">
                                  <a:solidFill>
                                    <a:schemeClr val="tx1"/>
                                  </a:solidFill>
                                  <a:latin typeface="Cambria Math" panose="02040503050406030204" pitchFamily="18" charset="0"/>
                                </a:rPr>
                                <m:t>𝑖</m:t>
                              </m:r>
                            </m:sub>
                          </m:sSub>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𝑠𝑜𝑓𝑡𝑚𝑎𝑥</m:t>
                          </m:r>
                          <m:d>
                            <m:dPr>
                              <m:ctrlPr>
                                <a:rPr lang="en-IN" sz="1800" i="1" smtClean="0">
                                  <a:solidFill>
                                    <a:schemeClr val="tx1"/>
                                  </a:solidFill>
                                  <a:latin typeface="Cambria Math" panose="02040503050406030204" pitchFamily="18" charset="0"/>
                                </a:rPr>
                              </m:ctrlPr>
                            </m:dPr>
                            <m:e>
                              <m:sSubSup>
                                <m:sSubSupPr>
                                  <m:ctrlPr>
                                    <a:rPr lang="en-IN" sz="1800" i="1">
                                      <a:solidFill>
                                        <a:schemeClr val="tx1"/>
                                      </a:solidFill>
                                      <a:latin typeface="Cambria Math" panose="02040503050406030204" pitchFamily="18" charset="0"/>
                                    </a:rPr>
                                  </m:ctrlPr>
                                </m:sSubSupPr>
                                <m:e>
                                  <m:r>
                                    <a:rPr lang="en-IN" sz="1800" i="1">
                                      <a:solidFill>
                                        <a:schemeClr val="tx1"/>
                                      </a:solidFill>
                                      <a:latin typeface="Cambria Math" panose="02040503050406030204" pitchFamily="18" charset="0"/>
                                    </a:rPr>
                                    <m:t>𝒘</m:t>
                                  </m:r>
                                </m:e>
                                <m:sub>
                                  <m:r>
                                    <a:rPr lang="en-IN" sz="1800" i="1">
                                      <a:solidFill>
                                        <a:schemeClr val="tx1"/>
                                      </a:solidFill>
                                      <a:latin typeface="Cambria Math" panose="02040503050406030204" pitchFamily="18" charset="0"/>
                                    </a:rPr>
                                    <m:t>𝒊</m:t>
                                  </m:r>
                                </m:sub>
                                <m:sup>
                                  <m:r>
                                    <a:rPr lang="en-IN" sz="1800" i="1">
                                      <a:solidFill>
                                        <a:schemeClr val="tx1"/>
                                      </a:solidFill>
                                      <a:latin typeface="Cambria Math" panose="02040503050406030204" pitchFamily="18" charset="0"/>
                                    </a:rPr>
                                    <m:t>𝑻</m:t>
                                  </m:r>
                                </m:sup>
                              </m:sSubSup>
                              <m:r>
                                <a:rPr lang="en-IN" sz="1800" i="1" smtClean="0">
                                  <a:solidFill>
                                    <a:schemeClr val="tx1"/>
                                  </a:solidFill>
                                  <a:latin typeface="Cambria Math" panose="02040503050406030204" pitchFamily="18" charset="0"/>
                                </a:rPr>
                                <m:t>𝑥</m:t>
                              </m:r>
                            </m:e>
                          </m:d>
                        </m:e>
                      </m:nary>
                      <m:r>
                        <m:rPr>
                          <m:sty m:val="p"/>
                        </m:rPr>
                        <a:rPr lang="en-IN" sz="1800" smtClean="0">
                          <a:solidFill>
                            <a:schemeClr val="tx1"/>
                          </a:solidFill>
                          <a:latin typeface="Cambria Math" panose="02040503050406030204" pitchFamily="18" charset="0"/>
                        </a:rPr>
                        <m:t>and</m:t>
                      </m:r>
                      <m:r>
                        <a:rPr lang="en-IN" sz="1800" smtClean="0">
                          <a:solidFill>
                            <a:schemeClr val="tx1"/>
                          </a:solidFill>
                          <a:latin typeface="Cambria Math" panose="02040503050406030204" pitchFamily="18" charset="0"/>
                        </a:rPr>
                        <m:t> </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𝑠</m:t>
                          </m:r>
                        </m:e>
                        <m:sub>
                          <m:r>
                            <a:rPr lang="en-IN" sz="1800" i="1" smtClean="0">
                              <a:solidFill>
                                <a:schemeClr val="tx1"/>
                              </a:solidFill>
                              <a:latin typeface="Cambria Math" panose="02040503050406030204" pitchFamily="18" charset="0"/>
                            </a:rPr>
                            <m:t>𝑖</m:t>
                          </m:r>
                        </m:sub>
                      </m:sSub>
                      <m:r>
                        <a:rPr lang="en-IN" sz="1800" i="1" smtClean="0">
                          <a:solidFill>
                            <a:schemeClr val="tx1"/>
                          </a:solidFill>
                          <a:latin typeface="Cambria Math" panose="02040503050406030204" pitchFamily="18" charset="0"/>
                        </a:rPr>
                        <m:t>=</m:t>
                      </m:r>
                      <m:d>
                        <m:dPr>
                          <m:begChr m:val="{"/>
                          <m:endChr m:val=""/>
                          <m:ctrlPr>
                            <a:rPr lang="en-IN" sz="1800" i="1" smtClean="0">
                              <a:solidFill>
                                <a:schemeClr val="tx1"/>
                              </a:solidFill>
                              <a:latin typeface="Cambria Math" panose="02040503050406030204" pitchFamily="18" charset="0"/>
                            </a:rPr>
                          </m:ctrlPr>
                        </m:dPr>
                        <m:e>
                          <m:eqArr>
                            <m:eqArrPr>
                              <m:ctrlPr>
                                <a:rPr lang="en-IN" sz="1800" i="1" smtClean="0">
                                  <a:solidFill>
                                    <a:schemeClr val="tx1"/>
                                  </a:solidFill>
                                  <a:latin typeface="Cambria Math" panose="02040503050406030204" pitchFamily="18" charset="0"/>
                                </a:rPr>
                              </m:ctrlPr>
                            </m:eqArrPr>
                            <m:e>
                              <m:r>
                                <a:rPr lang="en-IN" sz="1800" i="1" smtClean="0">
                                  <a:solidFill>
                                    <a:schemeClr val="tx1"/>
                                  </a:solidFill>
                                  <a:latin typeface="Cambria Math" panose="02040503050406030204" pitchFamily="18" charset="0"/>
                                </a:rPr>
                                <m:t>1−</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𝜀</m:t>
                                  </m:r>
                                </m:e>
                                <m:sub>
                                  <m:r>
                                    <a:rPr lang="en-IN" sz="1800" i="1" smtClean="0">
                                      <a:solidFill>
                                        <a:schemeClr val="tx1"/>
                                      </a:solidFill>
                                      <a:latin typeface="Cambria Math" panose="02040503050406030204" pitchFamily="18" charset="0"/>
                                    </a:rPr>
                                    <m:t>𝑦</m:t>
                                  </m:r>
                                </m:sub>
                              </m:sSub>
                              <m:r>
                                <a:rPr lang="en-IN" sz="1800" i="1" smtClean="0">
                                  <a:solidFill>
                                    <a:schemeClr val="tx1"/>
                                  </a:solidFill>
                                  <a:latin typeface="Cambria Math" panose="02040503050406030204" pitchFamily="18" charset="0"/>
                                </a:rPr>
                                <m:t>=1−</m:t>
                              </m:r>
                              <m:r>
                                <a:rPr lang="en-IN" sz="1800" i="1" smtClean="0">
                                  <a:solidFill>
                                    <a:schemeClr val="tx1"/>
                                  </a:solidFill>
                                  <a:latin typeface="Cambria Math" panose="02040503050406030204" pitchFamily="18" charset="0"/>
                                </a:rPr>
                                <m:t>𝑓</m:t>
                              </m:r>
                              <m:d>
                                <m:dPr>
                                  <m:ctrlPr>
                                    <a:rPr lang="en-IN" sz="1800" i="1" smtClean="0">
                                      <a:solidFill>
                                        <a:schemeClr val="tx1"/>
                                      </a:solidFill>
                                      <a:latin typeface="Cambria Math" panose="02040503050406030204" pitchFamily="18" charset="0"/>
                                    </a:rPr>
                                  </m:ctrlPr>
                                </m:dPr>
                                <m:e>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𝑁</m:t>
                                      </m:r>
                                    </m:e>
                                    <m:sub>
                                      <m:r>
                                        <a:rPr lang="en-IN" sz="1800" i="1" smtClean="0">
                                          <a:solidFill>
                                            <a:schemeClr val="tx1"/>
                                          </a:solidFill>
                                          <a:latin typeface="Cambria Math" panose="02040503050406030204" pitchFamily="18" charset="0"/>
                                        </a:rPr>
                                        <m:t>𝑦</m:t>
                                      </m:r>
                                    </m:sub>
                                  </m:sSub>
                                </m:e>
                              </m:d>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rPr>
                                <m:t>=</m:t>
                              </m:r>
                              <m:r>
                                <a:rPr lang="en-IN" sz="1800" i="1" smtClean="0">
                                  <a:solidFill>
                                    <a:schemeClr val="tx1"/>
                                  </a:solidFill>
                                  <a:latin typeface="Cambria Math" panose="02040503050406030204" pitchFamily="18" charset="0"/>
                                </a:rPr>
                                <m:t>𝑦</m:t>
                              </m:r>
                            </m:e>
                            <m:e>
                              <m:f>
                                <m:fPr>
                                  <m:ctrlPr>
                                    <a:rPr lang="en-IN" sz="1800" i="1" smtClean="0">
                                      <a:solidFill>
                                        <a:schemeClr val="tx1"/>
                                      </a:solidFill>
                                      <a:latin typeface="Cambria Math" panose="02040503050406030204" pitchFamily="18" charset="0"/>
                                    </a:rPr>
                                  </m:ctrlPr>
                                </m:fPr>
                                <m:num>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𝜀</m:t>
                                      </m:r>
                                    </m:e>
                                    <m:sub>
                                      <m:r>
                                        <a:rPr lang="en-IN" sz="1800" i="1" smtClean="0">
                                          <a:solidFill>
                                            <a:schemeClr val="tx1"/>
                                          </a:solidFill>
                                          <a:latin typeface="Cambria Math" panose="02040503050406030204" pitchFamily="18" charset="0"/>
                                        </a:rPr>
                                        <m:t>𝑦</m:t>
                                      </m:r>
                                    </m:sub>
                                  </m:sSub>
                                </m:num>
                                <m:den>
                                  <m:r>
                                    <a:rPr lang="en-IN" sz="1800" i="1" smtClean="0">
                                      <a:solidFill>
                                        <a:schemeClr val="tx1"/>
                                      </a:solidFill>
                                      <a:latin typeface="Cambria Math" panose="02040503050406030204" pitchFamily="18" charset="0"/>
                                    </a:rPr>
                                    <m:t>𝐾</m:t>
                                  </m:r>
                                  <m:r>
                                    <a:rPr lang="en-IN" sz="1800" i="1" smtClean="0">
                                      <a:solidFill>
                                        <a:schemeClr val="tx1"/>
                                      </a:solidFill>
                                      <a:latin typeface="Cambria Math" panose="02040503050406030204" pitchFamily="18" charset="0"/>
                                    </a:rPr>
                                    <m:t>−1</m:t>
                                  </m:r>
                                </m:den>
                              </m:f>
                              <m:r>
                                <a:rPr lang="en-IN" sz="1800" i="1" smtClean="0">
                                  <a:solidFill>
                                    <a:schemeClr val="tx1"/>
                                  </a:solidFill>
                                  <a:latin typeface="Cambria Math" panose="02040503050406030204" pitchFamily="18" charset="0"/>
                                </a:rPr>
                                <m:t>=</m:t>
                              </m:r>
                              <m:f>
                                <m:fPr>
                                  <m:ctrlPr>
                                    <a:rPr lang="en-IN" sz="1800" i="1" smtClean="0">
                                      <a:solidFill>
                                        <a:schemeClr val="tx1"/>
                                      </a:solidFill>
                                      <a:latin typeface="Cambria Math" panose="02040503050406030204" pitchFamily="18" charset="0"/>
                                    </a:rPr>
                                  </m:ctrlPr>
                                </m:fPr>
                                <m:num>
                                  <m:r>
                                    <a:rPr lang="en-IN" sz="1800" i="1" smtClean="0">
                                      <a:solidFill>
                                        <a:schemeClr val="tx1"/>
                                      </a:solidFill>
                                      <a:latin typeface="Cambria Math" panose="02040503050406030204" pitchFamily="18" charset="0"/>
                                    </a:rPr>
                                    <m:t>𝑓</m:t>
                                  </m:r>
                                  <m:r>
                                    <a:rPr lang="en-IN" sz="1800" i="1" smtClean="0">
                                      <a:solidFill>
                                        <a:schemeClr val="tx1"/>
                                      </a:solidFill>
                                      <a:latin typeface="Cambria Math" panose="02040503050406030204" pitchFamily="18" charset="0"/>
                                    </a:rPr>
                                    <m:t>(</m:t>
                                  </m:r>
                                  <m:sSub>
                                    <m:sSubPr>
                                      <m:ctrlPr>
                                        <a:rPr lang="en-IN" sz="1800" i="1" smtClean="0">
                                          <a:solidFill>
                                            <a:schemeClr val="tx1"/>
                                          </a:solidFill>
                                          <a:latin typeface="Cambria Math" panose="02040503050406030204" pitchFamily="18" charset="0"/>
                                        </a:rPr>
                                      </m:ctrlPr>
                                    </m:sSubPr>
                                    <m:e>
                                      <m:r>
                                        <a:rPr lang="en-IN" sz="1800" i="1" smtClean="0">
                                          <a:solidFill>
                                            <a:schemeClr val="tx1"/>
                                          </a:solidFill>
                                          <a:latin typeface="Cambria Math" panose="02040503050406030204" pitchFamily="18" charset="0"/>
                                        </a:rPr>
                                        <m:t>𝑁</m:t>
                                      </m:r>
                                    </m:e>
                                    <m:sub>
                                      <m:r>
                                        <a:rPr lang="en-IN" sz="1800" i="1" smtClean="0">
                                          <a:solidFill>
                                            <a:schemeClr val="tx1"/>
                                          </a:solidFill>
                                          <a:latin typeface="Cambria Math" panose="02040503050406030204" pitchFamily="18" charset="0"/>
                                        </a:rPr>
                                        <m:t>𝑦</m:t>
                                      </m:r>
                                    </m:sub>
                                  </m:sSub>
                                  <m:r>
                                    <a:rPr lang="en-IN" sz="1800" i="1" smtClean="0">
                                      <a:solidFill>
                                        <a:schemeClr val="tx1"/>
                                      </a:solidFill>
                                      <a:latin typeface="Cambria Math" panose="02040503050406030204" pitchFamily="18" charset="0"/>
                                    </a:rPr>
                                    <m:t>)</m:t>
                                  </m:r>
                                </m:num>
                                <m:den>
                                  <m:r>
                                    <a:rPr lang="en-IN" sz="1800" i="1" smtClean="0">
                                      <a:solidFill>
                                        <a:schemeClr val="tx1"/>
                                      </a:solidFill>
                                      <a:latin typeface="Cambria Math" panose="02040503050406030204" pitchFamily="18" charset="0"/>
                                    </a:rPr>
                                    <m:t>𝐾</m:t>
                                  </m:r>
                                  <m:r>
                                    <a:rPr lang="en-IN" sz="1800" i="1" smtClean="0">
                                      <a:solidFill>
                                        <a:schemeClr val="tx1"/>
                                      </a:solidFill>
                                      <a:latin typeface="Cambria Math" panose="02040503050406030204" pitchFamily="18" charset="0"/>
                                    </a:rPr>
                                    <m:t>−1</m:t>
                                  </m:r>
                                </m:den>
                              </m:f>
                              <m:r>
                                <a:rPr lang="en-IN" sz="1800" i="1" smtClean="0">
                                  <a:solidFill>
                                    <a:schemeClr val="tx1"/>
                                  </a:solidFill>
                                  <a:latin typeface="Cambria Math" panose="02040503050406030204" pitchFamily="18" charset="0"/>
                                </a:rPr>
                                <m:t>, </m:t>
                              </m:r>
                              <m:r>
                                <a:rPr lang="en-IN" sz="1800" i="1" smtClean="0">
                                  <a:solidFill>
                                    <a:schemeClr val="tx1"/>
                                  </a:solidFill>
                                  <a:latin typeface="Cambria Math" panose="02040503050406030204" pitchFamily="18" charset="0"/>
                                </a:rPr>
                                <m:t>𝑖</m:t>
                              </m:r>
                              <m:r>
                                <a:rPr lang="en-IN" sz="1800" i="1" smtClean="0">
                                  <a:solidFill>
                                    <a:schemeClr val="tx1"/>
                                  </a:solidFill>
                                  <a:latin typeface="Cambria Math" panose="02040503050406030204" pitchFamily="18" charset="0"/>
                                  <a:ea typeface="Cambria Math" panose="02040503050406030204" pitchFamily="18" charset="0"/>
                                </a:rPr>
                                <m:t>≠</m:t>
                              </m:r>
                              <m:r>
                                <a:rPr lang="en-IN" sz="1800" i="1" smtClean="0">
                                  <a:solidFill>
                                    <a:schemeClr val="tx1"/>
                                  </a:solidFill>
                                  <a:latin typeface="Cambria Math" panose="02040503050406030204" pitchFamily="18" charset="0"/>
                                  <a:ea typeface="Cambria Math" panose="02040503050406030204" pitchFamily="18" charset="0"/>
                                </a:rPr>
                                <m:t>𝑦</m:t>
                              </m:r>
                            </m:e>
                          </m:eqArr>
                        </m:e>
                      </m:d>
                    </m:oMath>
                  </m:oMathPara>
                </a14:m>
                <a:endParaRPr lang="en-IN" sz="1800" dirty="0">
                  <a:solidFill>
                    <a:schemeClr val="tx1"/>
                  </a:solidFill>
                </a:endParaRPr>
              </a:p>
            </p:txBody>
          </p:sp>
        </mc:Choice>
        <mc:Fallback xmlns="">
          <p:sp>
            <p:nvSpPr>
              <p:cNvPr id="12" name="Content Placeholder 4">
                <a:extLst>
                  <a:ext uri="{FF2B5EF4-FFF2-40B4-BE49-F238E27FC236}">
                    <a16:creationId xmlns:a16="http://schemas.microsoft.com/office/drawing/2014/main" id="{36257F81-9177-488E-A226-2B34A556985C}"/>
                  </a:ext>
                </a:extLst>
              </p:cNvPr>
              <p:cNvSpPr txBox="1">
                <a:spLocks noRot="1" noChangeAspect="1" noMove="1" noResize="1" noEditPoints="1" noAdjustHandles="1" noChangeArrowheads="1" noChangeShapeType="1" noTextEdit="1"/>
              </p:cNvSpPr>
              <p:nvPr/>
            </p:nvSpPr>
            <p:spPr>
              <a:xfrm>
                <a:off x="766836" y="1877760"/>
                <a:ext cx="10915278" cy="2034147"/>
              </a:xfrm>
              <a:prstGeom prst="rect">
                <a:avLst/>
              </a:prstGeom>
              <a:blipFill>
                <a:blip r:embed="rId3"/>
                <a:stretch>
                  <a:fillRect l="-3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35FEB5-4663-531D-8083-C2088656F8C9}"/>
                  </a:ext>
                </a:extLst>
              </p:cNvPr>
              <p:cNvSpPr txBox="1"/>
              <p:nvPr/>
            </p:nvSpPr>
            <p:spPr>
              <a:xfrm>
                <a:off x="6096000" y="332904"/>
                <a:ext cx="5043948" cy="1477071"/>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tx1"/>
                    </a:solidFill>
                    <a:effectLst/>
                    <a:latin typeface="Arial" panose="020B0604020202020204" pitchFamily="34" charset="0"/>
                  </a:rPr>
                  <a:t>The loss function for K classes is defined as: </a:t>
                </a:r>
              </a:p>
              <a:p>
                <a:pPr/>
                <a14:m>
                  <m:oMathPara xmlns:m="http://schemas.openxmlformats.org/officeDocument/2006/math">
                    <m:oMathParaPr>
                      <m:jc m:val="centerGroup"/>
                    </m:oMathParaPr>
                    <m:oMath xmlns:m="http://schemas.openxmlformats.org/officeDocument/2006/math">
                      <m:r>
                        <a:rPr lang="en-IN" b="0" i="1" smtClean="0">
                          <a:solidFill>
                            <a:schemeClr val="tx1"/>
                          </a:solidFill>
                          <a:effectLst/>
                          <a:latin typeface="Cambria Math" panose="02040503050406030204" pitchFamily="18" charset="0"/>
                        </a:rPr>
                        <m:t>𝑙</m:t>
                      </m:r>
                      <m:d>
                        <m:dPr>
                          <m:ctrlPr>
                            <a:rPr lang="en-IN" b="0" i="1" smtClean="0">
                              <a:solidFill>
                                <a:schemeClr val="tx1"/>
                              </a:solidFill>
                              <a:effectLst/>
                              <a:latin typeface="Cambria Math" panose="02040503050406030204" pitchFamily="18" charset="0"/>
                            </a:rPr>
                          </m:ctrlPr>
                        </m:dPr>
                        <m:e>
                          <m:r>
                            <a:rPr lang="en-IN" b="0" i="1" smtClean="0">
                              <a:solidFill>
                                <a:schemeClr val="tx1"/>
                              </a:solidFill>
                              <a:effectLst/>
                              <a:latin typeface="Cambria Math" panose="02040503050406030204" pitchFamily="18" charset="0"/>
                            </a:rPr>
                            <m:t>𝑦</m:t>
                          </m:r>
                          <m:r>
                            <a:rPr lang="en-IN" b="0" i="1" smtClean="0">
                              <a:solidFill>
                                <a:schemeClr val="tx1"/>
                              </a:solidFill>
                              <a:effectLst/>
                              <a:latin typeface="Cambria Math" panose="02040503050406030204" pitchFamily="18" charset="0"/>
                            </a:rPr>
                            <m:t>,</m:t>
                          </m:r>
                          <m:r>
                            <a:rPr lang="en-IN" b="0" i="1" smtClean="0">
                              <a:solidFill>
                                <a:schemeClr val="tx1"/>
                              </a:solidFill>
                              <a:effectLst/>
                              <a:latin typeface="Cambria Math" panose="02040503050406030204" pitchFamily="18" charset="0"/>
                            </a:rPr>
                            <m:t>𝑝</m:t>
                          </m:r>
                        </m:e>
                      </m:d>
                      <m:r>
                        <a:rPr lang="en-IN" b="0" i="1" smtClean="0">
                          <a:solidFill>
                            <a:schemeClr val="tx1"/>
                          </a:solidFill>
                          <a:effectLst/>
                          <a:latin typeface="Cambria Math" panose="02040503050406030204" pitchFamily="18" charset="0"/>
                        </a:rPr>
                        <m:t>=−</m:t>
                      </m:r>
                      <m:func>
                        <m:funcPr>
                          <m:ctrlPr>
                            <a:rPr lang="en-IN" b="0" i="1" smtClean="0">
                              <a:solidFill>
                                <a:schemeClr val="tx1"/>
                              </a:solidFill>
                              <a:effectLst/>
                              <a:latin typeface="Cambria Math" panose="02040503050406030204" pitchFamily="18" charset="0"/>
                            </a:rPr>
                          </m:ctrlPr>
                        </m:funcPr>
                        <m:fName>
                          <m:r>
                            <m:rPr>
                              <m:sty m:val="p"/>
                            </m:rPr>
                            <a:rPr lang="en-IN" b="0" i="0" smtClean="0">
                              <a:solidFill>
                                <a:schemeClr val="tx1"/>
                              </a:solidFill>
                              <a:effectLst/>
                              <a:latin typeface="Cambria Math" panose="02040503050406030204" pitchFamily="18" charset="0"/>
                            </a:rPr>
                            <m:t>log</m:t>
                          </m:r>
                        </m:fName>
                        <m:e>
                          <m:d>
                            <m:dPr>
                              <m:ctrlPr>
                                <a:rPr lang="en-IN" b="0" i="1" smtClean="0">
                                  <a:solidFill>
                                    <a:schemeClr val="tx1"/>
                                  </a:solidFill>
                                  <a:effectLst/>
                                  <a:latin typeface="Cambria Math" panose="02040503050406030204" pitchFamily="18" charset="0"/>
                                </a:rPr>
                              </m:ctrlPr>
                            </m:dPr>
                            <m:e>
                              <m:sSub>
                                <m:sSubPr>
                                  <m:ctrlPr>
                                    <a:rPr lang="en-IN" b="0" i="1" smtClean="0">
                                      <a:solidFill>
                                        <a:schemeClr val="tx1"/>
                                      </a:solidFill>
                                      <a:effectLst/>
                                      <a:latin typeface="Cambria Math" panose="02040503050406030204" pitchFamily="18" charset="0"/>
                                    </a:rPr>
                                  </m:ctrlPr>
                                </m:sSubPr>
                                <m:e>
                                  <m:r>
                                    <a:rPr lang="en-IN" b="0" i="1" smtClean="0">
                                      <a:solidFill>
                                        <a:schemeClr val="tx1"/>
                                      </a:solidFill>
                                      <a:effectLst/>
                                      <a:latin typeface="Cambria Math" panose="02040503050406030204" pitchFamily="18" charset="0"/>
                                    </a:rPr>
                                    <m:t>𝑝</m:t>
                                  </m:r>
                                </m:e>
                                <m:sub>
                                  <m:r>
                                    <a:rPr lang="en-IN" b="0" i="1" smtClean="0">
                                      <a:solidFill>
                                        <a:schemeClr val="tx1"/>
                                      </a:solidFill>
                                      <a:effectLst/>
                                      <a:latin typeface="Cambria Math" panose="02040503050406030204" pitchFamily="18" charset="0"/>
                                    </a:rPr>
                                    <m:t>𝑦</m:t>
                                  </m:r>
                                </m:sub>
                              </m:sSub>
                            </m:e>
                          </m:d>
                        </m:e>
                      </m:func>
                      <m:r>
                        <a:rPr lang="en-IN" b="0" i="1" smtClean="0">
                          <a:solidFill>
                            <a:schemeClr val="tx1"/>
                          </a:solidFill>
                          <a:effectLst/>
                          <a:latin typeface="Cambria Math" panose="02040503050406030204" pitchFamily="18" charset="0"/>
                        </a:rPr>
                        <m:t>, </m:t>
                      </m:r>
                    </m:oMath>
                  </m:oMathPara>
                </a14:m>
                <a:endParaRPr lang="en-IN" b="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b="0" i="1" smtClean="0">
                          <a:solidFill>
                            <a:schemeClr val="tx1"/>
                          </a:solidFill>
                          <a:effectLst/>
                          <a:latin typeface="Cambria Math" panose="02040503050406030204" pitchFamily="18" charset="0"/>
                        </a:rPr>
                        <m:t>𝑤h𝑒𝑟𝑒</m:t>
                      </m:r>
                      <m:r>
                        <a:rPr lang="en-IN" b="0" i="1" smtClean="0">
                          <a:solidFill>
                            <a:schemeClr val="tx1"/>
                          </a:solidFill>
                          <a:effectLst/>
                          <a:latin typeface="Cambria Math" panose="02040503050406030204" pitchFamily="18" charset="0"/>
                        </a:rPr>
                        <m:t> </m:t>
                      </m:r>
                      <m:sSub>
                        <m:sSubPr>
                          <m:ctrlPr>
                            <a:rPr lang="en-IN" b="0" i="1" smtClean="0">
                              <a:solidFill>
                                <a:schemeClr val="tx1"/>
                              </a:solidFill>
                              <a:effectLst/>
                              <a:latin typeface="Cambria Math" panose="02040503050406030204" pitchFamily="18" charset="0"/>
                            </a:rPr>
                          </m:ctrlPr>
                        </m:sSubPr>
                        <m:e>
                          <m:r>
                            <a:rPr lang="en-IN" b="0" i="1" smtClean="0">
                              <a:solidFill>
                                <a:schemeClr val="tx1"/>
                              </a:solidFill>
                              <a:effectLst/>
                              <a:latin typeface="Cambria Math" panose="02040503050406030204" pitchFamily="18" charset="0"/>
                            </a:rPr>
                            <m:t>𝑝</m:t>
                          </m:r>
                        </m:e>
                        <m:sub>
                          <m:r>
                            <a:rPr lang="en-IN" b="0" i="1" smtClean="0">
                              <a:solidFill>
                                <a:schemeClr val="tx1"/>
                              </a:solidFill>
                              <a:effectLst/>
                              <a:latin typeface="Cambria Math" panose="02040503050406030204" pitchFamily="18" charset="0"/>
                            </a:rPr>
                            <m:t>𝑦</m:t>
                          </m:r>
                        </m:sub>
                      </m:sSub>
                      <m:r>
                        <a:rPr lang="en-IN" b="0" i="1" smtClean="0">
                          <a:solidFill>
                            <a:schemeClr val="tx1"/>
                          </a:solidFill>
                          <a:effectLst/>
                          <a:latin typeface="Cambria Math" panose="02040503050406030204" pitchFamily="18" charset="0"/>
                        </a:rPr>
                        <m:t>=</m:t>
                      </m:r>
                      <m:r>
                        <a:rPr lang="en-IN" b="0" i="1" smtClean="0">
                          <a:solidFill>
                            <a:schemeClr val="tx1"/>
                          </a:solidFill>
                          <a:effectLst/>
                          <a:latin typeface="Cambria Math" panose="02040503050406030204" pitchFamily="18" charset="0"/>
                        </a:rPr>
                        <m:t>𝑠𝑜𝑓𝑡𝑚𝑎𝑥</m:t>
                      </m:r>
                      <m:r>
                        <a:rPr lang="en-IN" b="0" i="1" smtClean="0">
                          <a:solidFill>
                            <a:schemeClr val="tx1"/>
                          </a:solidFill>
                          <a:effectLst/>
                          <a:latin typeface="Cambria Math" panose="02040503050406030204" pitchFamily="18" charset="0"/>
                        </a:rPr>
                        <m:t>(</m:t>
                      </m:r>
                      <m:sSubSup>
                        <m:sSubSupPr>
                          <m:ctrlPr>
                            <a:rPr lang="en-IN" b="0"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𝒘</m:t>
                          </m:r>
                        </m:e>
                        <m:sub>
                          <m:r>
                            <a:rPr lang="en-IN" b="1" i="1" smtClean="0">
                              <a:solidFill>
                                <a:schemeClr val="tx1"/>
                              </a:solidFill>
                              <a:latin typeface="Cambria Math" panose="02040503050406030204" pitchFamily="18" charset="0"/>
                            </a:rPr>
                            <m:t>𝒚</m:t>
                          </m:r>
                        </m:sub>
                        <m:sup>
                          <m:r>
                            <a:rPr lang="en-IN" i="1">
                              <a:solidFill>
                                <a:schemeClr val="tx1"/>
                              </a:solidFill>
                              <a:latin typeface="Cambria Math" panose="02040503050406030204" pitchFamily="18" charset="0"/>
                            </a:rPr>
                            <m:t>𝑻</m:t>
                          </m:r>
                        </m:sup>
                      </m:sSubSup>
                      <m:r>
                        <a:rPr lang="en-IN" b="0" i="1" smtClean="0">
                          <a:solidFill>
                            <a:schemeClr val="tx1"/>
                          </a:solidFill>
                          <a:latin typeface="Cambria Math" panose="02040503050406030204" pitchFamily="18" charset="0"/>
                        </a:rPr>
                        <m:t>𝑥</m:t>
                      </m:r>
                      <m:r>
                        <a:rPr lang="en-IN" b="0" i="1" smtClean="0">
                          <a:solidFill>
                            <a:schemeClr val="tx1"/>
                          </a:solidFill>
                          <a:effectLst/>
                          <a:latin typeface="Cambria Math" panose="02040503050406030204" pitchFamily="18" charset="0"/>
                        </a:rPr>
                        <m:t>)= </m:t>
                      </m:r>
                      <m:f>
                        <m:fPr>
                          <m:ctrlPr>
                            <a:rPr lang="en-IN" b="0" i="1" smtClean="0">
                              <a:solidFill>
                                <a:schemeClr val="tx1"/>
                              </a:solidFill>
                              <a:effectLst/>
                              <a:latin typeface="Cambria Math" panose="02040503050406030204" pitchFamily="18" charset="0"/>
                            </a:rPr>
                          </m:ctrlPr>
                        </m:fPr>
                        <m:num>
                          <m:sSup>
                            <m:sSupPr>
                              <m:ctrlPr>
                                <a:rPr lang="en-IN" b="0" i="1" smtClean="0">
                                  <a:solidFill>
                                    <a:schemeClr val="tx1"/>
                                  </a:solidFill>
                                  <a:effectLst/>
                                  <a:latin typeface="Cambria Math" panose="02040503050406030204" pitchFamily="18" charset="0"/>
                                </a:rPr>
                              </m:ctrlPr>
                            </m:sSupPr>
                            <m:e>
                              <m:r>
                                <a:rPr lang="en-IN" b="0" i="1" smtClean="0">
                                  <a:solidFill>
                                    <a:schemeClr val="tx1"/>
                                  </a:solidFill>
                                  <a:effectLst/>
                                  <a:latin typeface="Cambria Math" panose="02040503050406030204" pitchFamily="18" charset="0"/>
                                </a:rPr>
                                <m:t>𝑒</m:t>
                              </m:r>
                            </m:e>
                            <m:sup>
                              <m:sSubSup>
                                <m:sSubSupPr>
                                  <m:ctrlPr>
                                    <a:rPr lang="en-IN" b="0" i="1" smtClean="0">
                                      <a:solidFill>
                                        <a:schemeClr val="tx1"/>
                                      </a:solidFill>
                                      <a:effectLst/>
                                      <a:latin typeface="Cambria Math" panose="02040503050406030204" pitchFamily="18" charset="0"/>
                                    </a:rPr>
                                  </m:ctrlPr>
                                </m:sSubSupPr>
                                <m:e>
                                  <m:r>
                                    <a:rPr lang="en-IN" b="1" i="1" smtClean="0">
                                      <a:solidFill>
                                        <a:schemeClr val="tx1"/>
                                      </a:solidFill>
                                      <a:effectLst/>
                                      <a:latin typeface="Cambria Math" panose="02040503050406030204" pitchFamily="18" charset="0"/>
                                    </a:rPr>
                                    <m:t>𝒘</m:t>
                                  </m:r>
                                </m:e>
                                <m:sub>
                                  <m:r>
                                    <a:rPr lang="en-IN" b="1" i="1" smtClean="0">
                                      <a:solidFill>
                                        <a:schemeClr val="tx1"/>
                                      </a:solidFill>
                                      <a:latin typeface="Cambria Math" panose="02040503050406030204" pitchFamily="18" charset="0"/>
                                    </a:rPr>
                                    <m:t>𝒚</m:t>
                                  </m:r>
                                </m:sub>
                                <m:sup>
                                  <m:r>
                                    <a:rPr lang="en-IN" b="1" i="1" smtClean="0">
                                      <a:solidFill>
                                        <a:schemeClr val="tx1"/>
                                      </a:solidFill>
                                      <a:latin typeface="Cambria Math" panose="02040503050406030204" pitchFamily="18" charset="0"/>
                                    </a:rPr>
                                    <m:t>𝑻</m:t>
                                  </m:r>
                                </m:sup>
                              </m:sSubSup>
                              <m:r>
                                <a:rPr lang="en-IN" b="1" i="1" smtClean="0">
                                  <a:solidFill>
                                    <a:schemeClr val="tx1"/>
                                  </a:solidFill>
                                  <a:latin typeface="Cambria Math" panose="02040503050406030204" pitchFamily="18" charset="0"/>
                                </a:rPr>
                                <m:t>𝒙</m:t>
                              </m:r>
                            </m:sup>
                          </m:sSup>
                        </m:num>
                        <m:den>
                          <m:nary>
                            <m:naryPr>
                              <m:chr m:val="∑"/>
                              <m:ctrlPr>
                                <a:rPr lang="en-IN" b="0" i="1" smtClean="0">
                                  <a:solidFill>
                                    <a:schemeClr val="tx1"/>
                                  </a:solidFill>
                                  <a:effectLst/>
                                  <a:latin typeface="Cambria Math" panose="02040503050406030204" pitchFamily="18" charset="0"/>
                                </a:rPr>
                              </m:ctrlPr>
                            </m:naryPr>
                            <m:sub>
                              <m:r>
                                <m:rPr>
                                  <m:brk m:alnAt="23"/>
                                </m:rPr>
                                <a:rPr lang="en-IN" b="0" i="1" smtClean="0">
                                  <a:solidFill>
                                    <a:schemeClr val="tx1"/>
                                  </a:solidFill>
                                  <a:effectLst/>
                                  <a:latin typeface="Cambria Math" panose="02040503050406030204" pitchFamily="18" charset="0"/>
                                </a:rPr>
                                <m:t>𝑗</m:t>
                              </m:r>
                              <m:r>
                                <a:rPr lang="en-IN" b="0" i="1" smtClean="0">
                                  <a:solidFill>
                                    <a:schemeClr val="tx1"/>
                                  </a:solidFill>
                                  <a:effectLst/>
                                  <a:latin typeface="Cambria Math" panose="02040503050406030204" pitchFamily="18" charset="0"/>
                                </a:rPr>
                                <m:t>=1</m:t>
                              </m:r>
                            </m:sub>
                            <m:sup>
                              <m:r>
                                <a:rPr lang="en-IN" b="0" i="1" smtClean="0">
                                  <a:solidFill>
                                    <a:schemeClr val="tx1"/>
                                  </a:solidFill>
                                  <a:effectLst/>
                                  <a:latin typeface="Cambria Math" panose="02040503050406030204" pitchFamily="18" charset="0"/>
                                </a:rPr>
                                <m:t>𝐾</m:t>
                              </m:r>
                            </m:sup>
                            <m:e>
                              <m:sSup>
                                <m:sSupPr>
                                  <m:ctrlPr>
                                    <a:rPr lang="en-IN" b="0" i="1">
                                      <a:solidFill>
                                        <a:schemeClr val="tx1"/>
                                      </a:solidFill>
                                      <a:latin typeface="Cambria Math" panose="02040503050406030204" pitchFamily="18" charset="0"/>
                                    </a:rPr>
                                  </m:ctrlPr>
                                </m:sSupPr>
                                <m:e>
                                  <m:r>
                                    <a:rPr lang="en-IN" b="0" i="1">
                                      <a:solidFill>
                                        <a:schemeClr val="tx1"/>
                                      </a:solidFill>
                                      <a:latin typeface="Cambria Math" panose="02040503050406030204" pitchFamily="18" charset="0"/>
                                    </a:rPr>
                                    <m:t>𝑒</m:t>
                                  </m:r>
                                </m:e>
                                <m:sup>
                                  <m:sSubSup>
                                    <m:sSubSupPr>
                                      <m:ctrlPr>
                                        <a:rPr lang="en-IN" b="0"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𝒘</m:t>
                                      </m:r>
                                    </m:e>
                                    <m:sub>
                                      <m:r>
                                        <a:rPr lang="en-IN" b="1" i="1" smtClean="0">
                                          <a:solidFill>
                                            <a:schemeClr val="tx1"/>
                                          </a:solidFill>
                                          <a:latin typeface="Cambria Math" panose="02040503050406030204" pitchFamily="18" charset="0"/>
                                        </a:rPr>
                                        <m:t>𝒋</m:t>
                                      </m:r>
                                    </m:sub>
                                    <m:sup>
                                      <m:r>
                                        <a:rPr lang="en-IN" i="1">
                                          <a:solidFill>
                                            <a:schemeClr val="tx1"/>
                                          </a:solidFill>
                                          <a:latin typeface="Cambria Math" panose="02040503050406030204" pitchFamily="18" charset="0"/>
                                        </a:rPr>
                                        <m:t>𝑻</m:t>
                                      </m:r>
                                    </m:sup>
                                  </m:sSubSup>
                                  <m:r>
                                    <a:rPr lang="en-IN" i="1">
                                      <a:solidFill>
                                        <a:schemeClr val="tx1"/>
                                      </a:solidFill>
                                      <a:latin typeface="Cambria Math" panose="02040503050406030204" pitchFamily="18" charset="0"/>
                                    </a:rPr>
                                    <m:t>𝒙</m:t>
                                  </m:r>
                                </m:sup>
                              </m:sSup>
                            </m:e>
                          </m:nary>
                        </m:den>
                      </m:f>
                    </m:oMath>
                  </m:oMathPara>
                </a14:m>
                <a:endParaRPr lang="en-US" b="0" dirty="0">
                  <a:solidFill>
                    <a:schemeClr val="tx1"/>
                  </a:solidFill>
                </a:endParaRPr>
              </a:p>
            </p:txBody>
          </p:sp>
        </mc:Choice>
        <mc:Fallback xmlns="">
          <p:sp>
            <p:nvSpPr>
              <p:cNvPr id="13" name="TextBox 12">
                <a:extLst>
                  <a:ext uri="{FF2B5EF4-FFF2-40B4-BE49-F238E27FC236}">
                    <a16:creationId xmlns:a16="http://schemas.microsoft.com/office/drawing/2014/main" id="{CB35FEB5-4663-531D-8083-C2088656F8C9}"/>
                  </a:ext>
                </a:extLst>
              </p:cNvPr>
              <p:cNvSpPr txBox="1">
                <a:spLocks noRot="1" noChangeAspect="1" noMove="1" noResize="1" noEditPoints="1" noAdjustHandles="1" noChangeArrowheads="1" noChangeShapeType="1" noTextEdit="1"/>
              </p:cNvSpPr>
              <p:nvPr/>
            </p:nvSpPr>
            <p:spPr>
              <a:xfrm>
                <a:off x="6096000" y="332904"/>
                <a:ext cx="5043948" cy="1477071"/>
              </a:xfrm>
              <a:prstGeom prst="rect">
                <a:avLst/>
              </a:prstGeom>
              <a:blipFill>
                <a:blip r:embed="rId4"/>
                <a:stretch>
                  <a:fillRect l="-726" t="-2479" r="-967"/>
                </a:stretch>
              </a:blipFill>
            </p:spPr>
            <p:txBody>
              <a:bodyPr/>
              <a:lstStyle/>
              <a:p>
                <a:r>
                  <a:rPr lang="en-IN">
                    <a:noFill/>
                  </a:rPr>
                  <a:t> </a:t>
                </a:r>
              </a:p>
            </p:txBody>
          </p:sp>
        </mc:Fallback>
      </mc:AlternateContent>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368E24-CD06-7F26-5783-FD4976CB698C}"/>
              </a:ext>
            </a:extLst>
          </p:cNvPr>
          <p:cNvSpPr>
            <a:spLocks noGrp="1"/>
          </p:cNvSpPr>
          <p:nvPr>
            <p:ph type="title"/>
          </p:nvPr>
        </p:nvSpPr>
        <p:spPr>
          <a:xfrm>
            <a:off x="0" y="65139"/>
            <a:ext cx="5594554" cy="535531"/>
          </a:xfrm>
        </p:spPr>
        <p:txBody>
          <a:bodyPr>
            <a:normAutofit fontScale="90000"/>
          </a:bodyPr>
          <a:lstStyle/>
          <a:p>
            <a:r>
              <a:rPr lang="en-IN" dirty="0"/>
              <a:t>Stage 2: </a:t>
            </a:r>
            <a:r>
              <a:rPr lang="en-IN" b="1" dirty="0"/>
              <a:t>AWABS</a:t>
            </a:r>
            <a:endParaRPr lang="en-US" b="1" dirty="0"/>
          </a:p>
        </p:txBody>
      </p:sp>
      <p:sp>
        <p:nvSpPr>
          <p:cNvPr id="5" name="Slide Number Placeholder 41">
            <a:extLst>
              <a:ext uri="{FF2B5EF4-FFF2-40B4-BE49-F238E27FC236}">
                <a16:creationId xmlns:a16="http://schemas.microsoft.com/office/drawing/2014/main" id="{8D2FE4BE-0FC1-1598-8D86-9291AD3BCCD0}"/>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54A50D-A26A-6027-2EAA-0F002015DFCC}"/>
                  </a:ext>
                </a:extLst>
              </p:cNvPr>
              <p:cNvSpPr txBox="1">
                <a:spLocks/>
              </p:cNvSpPr>
              <p:nvPr/>
            </p:nvSpPr>
            <p:spPr>
              <a:xfrm>
                <a:off x="466295" y="3181644"/>
                <a:ext cx="10760140" cy="276473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buClr>
                    <a:schemeClr val="tx1"/>
                  </a:buClr>
                  <a:buFont typeface="Wingdings" panose="05000000000000000000" pitchFamily="2" charset="2"/>
                  <a:buChar char="Ø"/>
                </a:pPr>
                <a:r>
                  <a:rPr lang="en-US" sz="1800" dirty="0">
                    <a:solidFill>
                      <a:schemeClr val="tx1"/>
                    </a:solidFill>
                  </a:rPr>
                  <a:t>The proposed loss function becomes : </a:t>
                </a:r>
              </a:p>
              <a:p>
                <a:endParaRPr lang="en-US" sz="1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IN" sz="1800" b="1" i="1">
                          <a:solidFill>
                            <a:schemeClr val="tx1"/>
                          </a:solidFill>
                          <a:latin typeface="Cambria Math" panose="02040503050406030204" pitchFamily="18" charset="0"/>
                        </a:rPr>
                        <m:t>𝒍</m:t>
                      </m:r>
                      <m:d>
                        <m:dPr>
                          <m:ctrlPr>
                            <a:rPr lang="en-IN" sz="1800" i="1">
                              <a:solidFill>
                                <a:schemeClr val="tx1"/>
                              </a:solidFill>
                              <a:latin typeface="Cambria Math" panose="02040503050406030204" pitchFamily="18" charset="0"/>
                            </a:rPr>
                          </m:ctrlPr>
                        </m:dPr>
                        <m:e>
                          <m:r>
                            <a:rPr lang="en-IN" sz="1800" b="1" i="1">
                              <a:solidFill>
                                <a:schemeClr val="tx1"/>
                              </a:solidFill>
                              <a:latin typeface="Cambria Math" panose="02040503050406030204" pitchFamily="18" charset="0"/>
                            </a:rPr>
                            <m:t>𝒔</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𝒑</m:t>
                          </m:r>
                        </m:e>
                      </m:d>
                      <m:r>
                        <a:rPr lang="en-IN" sz="1800" b="1" i="1">
                          <a:solidFill>
                            <a:schemeClr val="tx1"/>
                          </a:solidFill>
                          <a:latin typeface="Cambria Math" panose="02040503050406030204" pitchFamily="18" charset="0"/>
                        </a:rPr>
                        <m:t>=−</m:t>
                      </m:r>
                      <m:nary>
                        <m:naryPr>
                          <m:chr m:val="∑"/>
                          <m:ctrlPr>
                            <a:rPr lang="en-IN" sz="1800" i="1">
                              <a:solidFill>
                                <a:schemeClr val="tx1"/>
                              </a:solidFill>
                              <a:latin typeface="Cambria Math" panose="02040503050406030204" pitchFamily="18" charset="0"/>
                            </a:rPr>
                          </m:ctrlPr>
                        </m:naryPr>
                        <m:sub>
                          <m:r>
                            <m:rPr>
                              <m:brk m:alnAt="23"/>
                            </m:rPr>
                            <a:rPr lang="en-IN" sz="1800" b="1" i="1">
                              <a:solidFill>
                                <a:schemeClr val="tx1"/>
                              </a:solidFill>
                              <a:latin typeface="Cambria Math" panose="02040503050406030204" pitchFamily="18" charset="0"/>
                            </a:rPr>
                            <m:t>𝒊</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sub>
                        <m:sup>
                          <m:r>
                            <a:rPr lang="en-IN" sz="1800" b="1" i="1">
                              <a:solidFill>
                                <a:schemeClr val="tx1"/>
                              </a:solidFill>
                              <a:latin typeface="Cambria Math" panose="02040503050406030204" pitchFamily="18" charset="0"/>
                            </a:rPr>
                            <m:t>𝑲</m:t>
                          </m:r>
                        </m:sup>
                        <m:e>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𝒔</m:t>
                              </m:r>
                            </m:e>
                            <m:sub>
                              <m:r>
                                <a:rPr lang="en-IN" sz="1800" b="1" i="1">
                                  <a:solidFill>
                                    <a:schemeClr val="tx1"/>
                                  </a:solidFill>
                                  <a:latin typeface="Cambria Math" panose="02040503050406030204" pitchFamily="18" charset="0"/>
                                </a:rPr>
                                <m:t>𝒊</m:t>
                              </m:r>
                            </m:sub>
                          </m:sSub>
                          <m:func>
                            <m:funcPr>
                              <m:ctrlPr>
                                <a:rPr lang="en-IN" sz="1800" i="1">
                                  <a:solidFill>
                                    <a:schemeClr val="tx1"/>
                                  </a:solidFill>
                                  <a:latin typeface="Cambria Math" panose="02040503050406030204" pitchFamily="18" charset="0"/>
                                </a:rPr>
                              </m:ctrlPr>
                            </m:funcPr>
                            <m:fName>
                              <m:r>
                                <a:rPr lang="en-IN" sz="1800" b="1" i="1">
                                  <a:solidFill>
                                    <a:schemeClr val="tx1"/>
                                  </a:solidFill>
                                  <a:latin typeface="Cambria Math" panose="02040503050406030204" pitchFamily="18" charset="0"/>
                                </a:rPr>
                                <m:t>𝐥𝐨𝐠</m:t>
                              </m:r>
                            </m:fName>
                            <m:e>
                              <m:d>
                                <m:dPr>
                                  <m:ctrlPr>
                                    <a:rPr lang="en-IN" sz="1800" i="1">
                                      <a:solidFill>
                                        <a:schemeClr val="tx1"/>
                                      </a:solidFill>
                                      <a:latin typeface="Cambria Math" panose="02040503050406030204" pitchFamily="18" charset="0"/>
                                    </a:rPr>
                                  </m:ctrlPr>
                                </m:dPr>
                                <m:e>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𝒑</m:t>
                                      </m:r>
                                    </m:e>
                                    <m:sub>
                                      <m:r>
                                        <a:rPr lang="en-IN" sz="1800" b="1" i="1">
                                          <a:solidFill>
                                            <a:schemeClr val="tx1"/>
                                          </a:solidFill>
                                          <a:latin typeface="Cambria Math" panose="02040503050406030204" pitchFamily="18" charset="0"/>
                                        </a:rPr>
                                        <m:t>𝒊</m:t>
                                      </m:r>
                                    </m:sub>
                                  </m:sSub>
                                </m:e>
                              </m:d>
                            </m:e>
                          </m:func>
                        </m:e>
                      </m:nary>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𝒘𝒉𝒆𝒓𝒆</m:t>
                      </m:r>
                      <m:r>
                        <a:rPr lang="en-IN" sz="1800" b="1" i="1">
                          <a:solidFill>
                            <a:schemeClr val="tx1"/>
                          </a:solidFill>
                          <a:latin typeface="Cambria Math" panose="02040503050406030204" pitchFamily="18" charset="0"/>
                        </a:rPr>
                        <m:t>  </m:t>
                      </m:r>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𝒑</m:t>
                          </m:r>
                        </m:e>
                        <m:sub>
                          <m:r>
                            <a:rPr lang="en-IN" sz="1800" b="1" i="1">
                              <a:solidFill>
                                <a:schemeClr val="tx1"/>
                              </a:solidFill>
                              <a:latin typeface="Cambria Math" panose="02040503050406030204" pitchFamily="18" charset="0"/>
                            </a:rPr>
                            <m:t>𝒊</m:t>
                          </m:r>
                        </m:sub>
                      </m:sSub>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𝑩𝒂𝒍𝒂𝒏𝒄𝒆𝒔𝒐𝒇𝒕𝒎𝒂𝒙</m:t>
                      </m:r>
                      <m:d>
                        <m:dPr>
                          <m:ctrlPr>
                            <a:rPr lang="en-IN" sz="1800" i="1">
                              <a:solidFill>
                                <a:schemeClr val="tx1"/>
                              </a:solidFill>
                              <a:latin typeface="Cambria Math" panose="02040503050406030204" pitchFamily="18" charset="0"/>
                            </a:rPr>
                          </m:ctrlPr>
                        </m:dPr>
                        <m:e>
                          <m:sSubSup>
                            <m:sSubSupPr>
                              <m:ctrlPr>
                                <a:rPr lang="en-IN" sz="1800" i="1">
                                  <a:solidFill>
                                    <a:schemeClr val="tx1"/>
                                  </a:solidFill>
                                  <a:latin typeface="Cambria Math" panose="02040503050406030204" pitchFamily="18" charset="0"/>
                                </a:rPr>
                              </m:ctrlPr>
                            </m:sSubSupPr>
                            <m:e>
                              <m:r>
                                <a:rPr lang="en-IN" sz="1800" b="1" i="1">
                                  <a:solidFill>
                                    <a:schemeClr val="tx1"/>
                                  </a:solidFill>
                                  <a:latin typeface="Cambria Math" panose="02040503050406030204" pitchFamily="18" charset="0"/>
                                </a:rPr>
                                <m:t>𝒘</m:t>
                              </m:r>
                            </m:e>
                            <m:sub>
                              <m:r>
                                <a:rPr lang="en-IN" sz="1800" b="1" i="1">
                                  <a:solidFill>
                                    <a:schemeClr val="tx1"/>
                                  </a:solidFill>
                                  <a:latin typeface="Cambria Math" panose="02040503050406030204" pitchFamily="18" charset="0"/>
                                </a:rPr>
                                <m:t>𝒊</m:t>
                              </m:r>
                            </m:sub>
                            <m:sup>
                              <m:r>
                                <a:rPr lang="en-IN" sz="1800" b="1" i="1">
                                  <a:solidFill>
                                    <a:schemeClr val="tx1"/>
                                  </a:solidFill>
                                  <a:latin typeface="Cambria Math" panose="02040503050406030204" pitchFamily="18" charset="0"/>
                                </a:rPr>
                                <m:t>𝑻</m:t>
                              </m:r>
                            </m:sup>
                          </m:sSubSup>
                          <m:r>
                            <a:rPr lang="en-IN" sz="1800" b="1" i="1">
                              <a:solidFill>
                                <a:schemeClr val="tx1"/>
                              </a:solidFill>
                              <a:latin typeface="Cambria Math" panose="02040503050406030204" pitchFamily="18" charset="0"/>
                            </a:rPr>
                            <m:t>𝒙</m:t>
                          </m:r>
                        </m:e>
                      </m:d>
                      <m:r>
                        <a:rPr lang="en-IN" sz="1800" b="1" i="1">
                          <a:solidFill>
                            <a:schemeClr val="tx1"/>
                          </a:solidFill>
                          <a:latin typeface="Cambria Math" panose="02040503050406030204" pitchFamily="18" charset="0"/>
                        </a:rPr>
                        <m:t>=</m:t>
                      </m:r>
                      <m:f>
                        <m:fPr>
                          <m:ctrlPr>
                            <a:rPr lang="en-IN" sz="1800" i="1">
                              <a:solidFill>
                                <a:schemeClr val="tx1"/>
                              </a:solidFill>
                              <a:latin typeface="Cambria Math" panose="02040503050406030204" pitchFamily="18" charset="0"/>
                            </a:rPr>
                          </m:ctrlPr>
                        </m:fPr>
                        <m:num>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𝒏</m:t>
                              </m:r>
                            </m:e>
                            <m:sub>
                              <m:r>
                                <a:rPr lang="en-IN" sz="1800" b="1" i="1">
                                  <a:solidFill>
                                    <a:schemeClr val="tx1"/>
                                  </a:solidFill>
                                  <a:latin typeface="Cambria Math" panose="02040503050406030204" pitchFamily="18" charset="0"/>
                                </a:rPr>
                                <m:t>𝒊</m:t>
                              </m:r>
                            </m:sub>
                          </m:sSub>
                          <m:sSup>
                            <m:sSupPr>
                              <m:ctrlPr>
                                <a:rPr lang="en-IN" sz="1800" i="1">
                                  <a:solidFill>
                                    <a:schemeClr val="tx1"/>
                                  </a:solidFill>
                                  <a:latin typeface="Cambria Math" panose="02040503050406030204" pitchFamily="18" charset="0"/>
                                </a:rPr>
                              </m:ctrlPr>
                            </m:sSupPr>
                            <m:e>
                              <m:r>
                                <a:rPr lang="en-IN" sz="1800" b="1" i="1">
                                  <a:solidFill>
                                    <a:schemeClr val="tx1"/>
                                  </a:solidFill>
                                  <a:latin typeface="Cambria Math" panose="02040503050406030204" pitchFamily="18" charset="0"/>
                                </a:rPr>
                                <m:t>𝒆</m:t>
                              </m:r>
                            </m:e>
                            <m:sup>
                              <m:sSubSup>
                                <m:sSubSupPr>
                                  <m:ctrlPr>
                                    <a:rPr lang="en-IN" sz="1800" i="1">
                                      <a:solidFill>
                                        <a:schemeClr val="tx1"/>
                                      </a:solidFill>
                                      <a:latin typeface="Cambria Math" panose="02040503050406030204" pitchFamily="18" charset="0"/>
                                    </a:rPr>
                                  </m:ctrlPr>
                                </m:sSubSupPr>
                                <m:e>
                                  <m:r>
                                    <a:rPr lang="en-IN" sz="1800" b="1" i="1">
                                      <a:solidFill>
                                        <a:schemeClr val="tx1"/>
                                      </a:solidFill>
                                      <a:latin typeface="Cambria Math" panose="02040503050406030204" pitchFamily="18" charset="0"/>
                                    </a:rPr>
                                    <m:t>𝒘</m:t>
                                  </m:r>
                                </m:e>
                                <m:sub>
                                  <m:r>
                                    <a:rPr lang="en-IN" sz="1800" b="1" i="1">
                                      <a:solidFill>
                                        <a:schemeClr val="tx1"/>
                                      </a:solidFill>
                                      <a:latin typeface="Cambria Math" panose="02040503050406030204" pitchFamily="18" charset="0"/>
                                    </a:rPr>
                                    <m:t>𝒊</m:t>
                                  </m:r>
                                </m:sub>
                                <m:sup>
                                  <m:r>
                                    <a:rPr lang="en-IN" sz="1800" b="1" i="1">
                                      <a:solidFill>
                                        <a:schemeClr val="tx1"/>
                                      </a:solidFill>
                                      <a:latin typeface="Cambria Math" panose="02040503050406030204" pitchFamily="18" charset="0"/>
                                    </a:rPr>
                                    <m:t>𝑻</m:t>
                                  </m:r>
                                </m:sup>
                              </m:sSubSup>
                              <m:r>
                                <a:rPr lang="en-IN" sz="1800" b="1" i="1">
                                  <a:solidFill>
                                    <a:schemeClr val="tx1"/>
                                  </a:solidFill>
                                  <a:latin typeface="Cambria Math" panose="02040503050406030204" pitchFamily="18" charset="0"/>
                                </a:rPr>
                                <m:t>𝒙</m:t>
                              </m:r>
                            </m:sup>
                          </m:sSup>
                        </m:num>
                        <m:den>
                          <m:nary>
                            <m:naryPr>
                              <m:chr m:val="∑"/>
                              <m:ctrlPr>
                                <a:rPr lang="en-IN" sz="1800" i="1">
                                  <a:solidFill>
                                    <a:schemeClr val="tx1"/>
                                  </a:solidFill>
                                  <a:latin typeface="Cambria Math" panose="02040503050406030204" pitchFamily="18" charset="0"/>
                                </a:rPr>
                              </m:ctrlPr>
                            </m:naryPr>
                            <m:sub>
                              <m:r>
                                <m:rPr>
                                  <m:brk m:alnAt="23"/>
                                </m:rPr>
                                <a:rPr lang="en-IN" sz="1800" b="1" i="1">
                                  <a:solidFill>
                                    <a:schemeClr val="tx1"/>
                                  </a:solidFill>
                                  <a:latin typeface="Cambria Math" panose="02040503050406030204" pitchFamily="18" charset="0"/>
                                </a:rPr>
                                <m:t>𝒋</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sub>
                            <m:sup>
                              <m:r>
                                <a:rPr lang="en-IN" sz="1800" b="1" i="1">
                                  <a:solidFill>
                                    <a:schemeClr val="tx1"/>
                                  </a:solidFill>
                                  <a:latin typeface="Cambria Math" panose="02040503050406030204" pitchFamily="18" charset="0"/>
                                </a:rPr>
                                <m:t>𝑲</m:t>
                              </m:r>
                            </m:sup>
                            <m:e>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𝒏</m:t>
                                  </m:r>
                                </m:e>
                                <m:sub>
                                  <m:r>
                                    <a:rPr lang="en-IN" sz="1800" b="1" i="1">
                                      <a:solidFill>
                                        <a:schemeClr val="tx1"/>
                                      </a:solidFill>
                                      <a:latin typeface="Cambria Math" panose="02040503050406030204" pitchFamily="18" charset="0"/>
                                    </a:rPr>
                                    <m:t>𝒋</m:t>
                                  </m:r>
                                </m:sub>
                              </m:sSub>
                              <m:sSup>
                                <m:sSupPr>
                                  <m:ctrlPr>
                                    <a:rPr lang="en-IN" sz="1800" i="1">
                                      <a:solidFill>
                                        <a:schemeClr val="tx1"/>
                                      </a:solidFill>
                                      <a:latin typeface="Cambria Math" panose="02040503050406030204" pitchFamily="18" charset="0"/>
                                    </a:rPr>
                                  </m:ctrlPr>
                                </m:sSupPr>
                                <m:e>
                                  <m:r>
                                    <a:rPr lang="en-IN" sz="1800" b="1" i="1">
                                      <a:solidFill>
                                        <a:schemeClr val="tx1"/>
                                      </a:solidFill>
                                      <a:latin typeface="Cambria Math" panose="02040503050406030204" pitchFamily="18" charset="0"/>
                                    </a:rPr>
                                    <m:t>𝒆</m:t>
                                  </m:r>
                                </m:e>
                                <m:sup>
                                  <m:sSubSup>
                                    <m:sSubSupPr>
                                      <m:ctrlPr>
                                        <a:rPr lang="en-IN" sz="1800" i="1">
                                          <a:solidFill>
                                            <a:schemeClr val="tx1"/>
                                          </a:solidFill>
                                          <a:latin typeface="Cambria Math" panose="02040503050406030204" pitchFamily="18" charset="0"/>
                                        </a:rPr>
                                      </m:ctrlPr>
                                    </m:sSubSupPr>
                                    <m:e>
                                      <m:r>
                                        <a:rPr lang="en-IN" sz="1800" b="1" i="1">
                                          <a:solidFill>
                                            <a:schemeClr val="tx1"/>
                                          </a:solidFill>
                                          <a:latin typeface="Cambria Math" panose="02040503050406030204" pitchFamily="18" charset="0"/>
                                        </a:rPr>
                                        <m:t>𝒘</m:t>
                                      </m:r>
                                    </m:e>
                                    <m:sub>
                                      <m:r>
                                        <a:rPr lang="en-IN" sz="1800" b="1" i="1">
                                          <a:solidFill>
                                            <a:schemeClr val="tx1"/>
                                          </a:solidFill>
                                          <a:latin typeface="Cambria Math" panose="02040503050406030204" pitchFamily="18" charset="0"/>
                                        </a:rPr>
                                        <m:t>𝒋</m:t>
                                      </m:r>
                                    </m:sub>
                                    <m:sup>
                                      <m:r>
                                        <a:rPr lang="en-IN" sz="1800" b="1" i="1">
                                          <a:solidFill>
                                            <a:schemeClr val="tx1"/>
                                          </a:solidFill>
                                          <a:latin typeface="Cambria Math" panose="02040503050406030204" pitchFamily="18" charset="0"/>
                                        </a:rPr>
                                        <m:t>𝑻</m:t>
                                      </m:r>
                                    </m:sup>
                                  </m:sSubSup>
                                  <m:r>
                                    <a:rPr lang="en-IN" sz="1800" b="1" i="1">
                                      <a:solidFill>
                                        <a:schemeClr val="tx1"/>
                                      </a:solidFill>
                                      <a:latin typeface="Cambria Math" panose="02040503050406030204" pitchFamily="18" charset="0"/>
                                    </a:rPr>
                                    <m:t>𝒙</m:t>
                                  </m:r>
                                </m:sup>
                              </m:sSup>
                            </m:e>
                          </m:nary>
                        </m:den>
                      </m:f>
                      <m:r>
                        <a:rPr lang="en-IN" sz="1800" b="1" i="1">
                          <a:solidFill>
                            <a:schemeClr val="tx1"/>
                          </a:solidFill>
                          <a:latin typeface="Cambria Math" panose="02040503050406030204" pitchFamily="18" charset="0"/>
                        </a:rPr>
                        <m:t> </m:t>
                      </m:r>
                    </m:oMath>
                  </m:oMathPara>
                </a14:m>
                <a:endParaRPr lang="en-IN" sz="1800" i="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IN" sz="1800" b="1" i="1">
                          <a:solidFill>
                            <a:schemeClr val="tx1"/>
                          </a:solidFill>
                          <a:latin typeface="Cambria Math" panose="02040503050406030204" pitchFamily="18" charset="0"/>
                        </a:rPr>
                        <m:t>𝒂𝒏𝒅</m:t>
                      </m:r>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𝒔</m:t>
                          </m:r>
                        </m:e>
                        <m:sub>
                          <m:r>
                            <a:rPr lang="en-IN" sz="1800" b="1" i="1">
                              <a:solidFill>
                                <a:schemeClr val="tx1"/>
                              </a:solidFill>
                              <a:latin typeface="Cambria Math" panose="02040503050406030204" pitchFamily="18" charset="0"/>
                            </a:rPr>
                            <m:t>𝒊</m:t>
                          </m:r>
                        </m:sub>
                      </m:sSub>
                      <m:r>
                        <a:rPr lang="en-IN" sz="1800" b="1" i="1">
                          <a:solidFill>
                            <a:schemeClr val="tx1"/>
                          </a:solidFill>
                          <a:latin typeface="Cambria Math" panose="02040503050406030204" pitchFamily="18" charset="0"/>
                        </a:rPr>
                        <m:t>=</m:t>
                      </m:r>
                      <m:d>
                        <m:dPr>
                          <m:begChr m:val="{"/>
                          <m:endChr m:val=""/>
                          <m:ctrlPr>
                            <a:rPr lang="en-IN" sz="1800" i="1">
                              <a:solidFill>
                                <a:schemeClr val="tx1"/>
                              </a:solidFill>
                              <a:latin typeface="Cambria Math" panose="02040503050406030204" pitchFamily="18" charset="0"/>
                            </a:rPr>
                          </m:ctrlPr>
                        </m:dPr>
                        <m:e>
                          <m:eqArr>
                            <m:eqArrPr>
                              <m:ctrlPr>
                                <a:rPr lang="en-IN" sz="1800" i="1">
                                  <a:solidFill>
                                    <a:schemeClr val="tx1"/>
                                  </a:solidFill>
                                  <a:latin typeface="Cambria Math" panose="02040503050406030204" pitchFamily="18" charset="0"/>
                                </a:rPr>
                              </m:ctrlPr>
                            </m:eqArrPr>
                            <m:e>
                              <m:r>
                                <a:rPr lang="en-IN" sz="1800" b="1" i="1">
                                  <a:solidFill>
                                    <a:schemeClr val="tx1"/>
                                  </a:solidFill>
                                  <a:latin typeface="Cambria Math" panose="02040503050406030204" pitchFamily="18" charset="0"/>
                                </a:rPr>
                                <m:t>𝟏</m:t>
                              </m:r>
                              <m:r>
                                <a:rPr lang="en-IN" sz="1800" b="1" i="1">
                                  <a:solidFill>
                                    <a:schemeClr val="tx1"/>
                                  </a:solidFill>
                                  <a:latin typeface="Cambria Math" panose="02040503050406030204" pitchFamily="18" charset="0"/>
                                </a:rPr>
                                <m:t>−</m:t>
                              </m:r>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ea typeface="Cambria Math" panose="02040503050406030204" pitchFamily="18" charset="0"/>
                                    </a:rPr>
                                    <m:t>𝜺</m:t>
                                  </m:r>
                                </m:e>
                                <m:sub>
                                  <m:r>
                                    <a:rPr lang="en-IN" sz="1800" b="1" i="1">
                                      <a:solidFill>
                                        <a:schemeClr val="tx1"/>
                                      </a:solidFill>
                                      <a:latin typeface="Cambria Math" panose="02040503050406030204" pitchFamily="18" charset="0"/>
                                    </a:rPr>
                                    <m:t>𝒚</m:t>
                                  </m:r>
                                </m:sub>
                              </m:sSub>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𝒇</m:t>
                              </m:r>
                              <m:d>
                                <m:dPr>
                                  <m:ctrlPr>
                                    <a:rPr lang="en-IN" sz="1800" i="1">
                                      <a:solidFill>
                                        <a:schemeClr val="tx1"/>
                                      </a:solidFill>
                                      <a:latin typeface="Cambria Math" panose="02040503050406030204" pitchFamily="18" charset="0"/>
                                    </a:rPr>
                                  </m:ctrlPr>
                                </m:dPr>
                                <m:e>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𝑵</m:t>
                                      </m:r>
                                    </m:e>
                                    <m:sub>
                                      <m:r>
                                        <a:rPr lang="en-IN" sz="1800" b="1" i="1">
                                          <a:solidFill>
                                            <a:schemeClr val="tx1"/>
                                          </a:solidFill>
                                          <a:latin typeface="Cambria Math" panose="02040503050406030204" pitchFamily="18" charset="0"/>
                                        </a:rPr>
                                        <m:t>𝒚</m:t>
                                      </m:r>
                                    </m:sub>
                                  </m:sSub>
                                </m:e>
                              </m:d>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𝒊</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𝒚</m:t>
                              </m:r>
                            </m:e>
                            <m:e>
                              <m:f>
                                <m:fPr>
                                  <m:ctrlPr>
                                    <a:rPr lang="en-IN" sz="1800" i="1">
                                      <a:solidFill>
                                        <a:schemeClr val="tx1"/>
                                      </a:solidFill>
                                      <a:latin typeface="Cambria Math" panose="02040503050406030204" pitchFamily="18" charset="0"/>
                                    </a:rPr>
                                  </m:ctrlPr>
                                </m:fPr>
                                <m:num>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ea typeface="Cambria Math" panose="02040503050406030204" pitchFamily="18" charset="0"/>
                                        </a:rPr>
                                        <m:t>𝜺</m:t>
                                      </m:r>
                                    </m:e>
                                    <m:sub>
                                      <m:r>
                                        <a:rPr lang="en-IN" sz="1800" b="1" i="1">
                                          <a:solidFill>
                                            <a:schemeClr val="tx1"/>
                                          </a:solidFill>
                                          <a:latin typeface="Cambria Math" panose="02040503050406030204" pitchFamily="18" charset="0"/>
                                        </a:rPr>
                                        <m:t>𝒚</m:t>
                                      </m:r>
                                    </m:sub>
                                  </m:sSub>
                                </m:num>
                                <m:den>
                                  <m:r>
                                    <a:rPr lang="en-IN" sz="1800" b="1" i="1">
                                      <a:solidFill>
                                        <a:schemeClr val="tx1"/>
                                      </a:solidFill>
                                      <a:latin typeface="Cambria Math" panose="02040503050406030204" pitchFamily="18" charset="0"/>
                                    </a:rPr>
                                    <m:t>𝑲</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den>
                              </m:f>
                              <m:r>
                                <a:rPr lang="en-IN" sz="1800" b="1" i="1">
                                  <a:solidFill>
                                    <a:schemeClr val="tx1"/>
                                  </a:solidFill>
                                  <a:latin typeface="Cambria Math" panose="02040503050406030204" pitchFamily="18" charset="0"/>
                                </a:rPr>
                                <m:t>=</m:t>
                              </m:r>
                              <m:f>
                                <m:fPr>
                                  <m:ctrlPr>
                                    <a:rPr lang="en-IN" sz="1800" i="1">
                                      <a:solidFill>
                                        <a:schemeClr val="tx1"/>
                                      </a:solidFill>
                                      <a:latin typeface="Cambria Math" panose="02040503050406030204" pitchFamily="18" charset="0"/>
                                    </a:rPr>
                                  </m:ctrlPr>
                                </m:fPr>
                                <m:num>
                                  <m:r>
                                    <a:rPr lang="en-IN" sz="1800" b="1" i="1">
                                      <a:solidFill>
                                        <a:schemeClr val="tx1"/>
                                      </a:solidFill>
                                      <a:latin typeface="Cambria Math" panose="02040503050406030204" pitchFamily="18" charset="0"/>
                                    </a:rPr>
                                    <m:t>𝒇</m:t>
                                  </m:r>
                                  <m:r>
                                    <a:rPr lang="en-IN" sz="1800" b="1" i="1">
                                      <a:solidFill>
                                        <a:schemeClr val="tx1"/>
                                      </a:solidFill>
                                      <a:latin typeface="Cambria Math" panose="02040503050406030204" pitchFamily="18" charset="0"/>
                                    </a:rPr>
                                    <m:t>(</m:t>
                                  </m:r>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𝑵</m:t>
                                      </m:r>
                                    </m:e>
                                    <m:sub>
                                      <m:r>
                                        <a:rPr lang="en-IN" sz="1800" b="1" i="1">
                                          <a:solidFill>
                                            <a:schemeClr val="tx1"/>
                                          </a:solidFill>
                                          <a:latin typeface="Cambria Math" panose="02040503050406030204" pitchFamily="18" charset="0"/>
                                        </a:rPr>
                                        <m:t>𝒚</m:t>
                                      </m:r>
                                    </m:sub>
                                  </m:sSub>
                                  <m:r>
                                    <a:rPr lang="en-IN" sz="1800" b="1" i="1">
                                      <a:solidFill>
                                        <a:schemeClr val="tx1"/>
                                      </a:solidFill>
                                      <a:latin typeface="Cambria Math" panose="02040503050406030204" pitchFamily="18" charset="0"/>
                                    </a:rPr>
                                    <m:t>)</m:t>
                                  </m:r>
                                </m:num>
                                <m:den>
                                  <m:r>
                                    <a:rPr lang="en-IN" sz="1800" b="1" i="1">
                                      <a:solidFill>
                                        <a:schemeClr val="tx1"/>
                                      </a:solidFill>
                                      <a:latin typeface="Cambria Math" panose="02040503050406030204" pitchFamily="18" charset="0"/>
                                    </a:rPr>
                                    <m:t>𝑲</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den>
                              </m:f>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𝒊</m:t>
                              </m:r>
                              <m:r>
                                <a:rPr lang="en-IN" sz="1800" b="1" i="1">
                                  <a:solidFill>
                                    <a:schemeClr val="tx1"/>
                                  </a:solidFill>
                                  <a:latin typeface="Cambria Math" panose="02040503050406030204" pitchFamily="18" charset="0"/>
                                  <a:ea typeface="Cambria Math" panose="02040503050406030204" pitchFamily="18" charset="0"/>
                                </a:rPr>
                                <m:t>≠</m:t>
                              </m:r>
                              <m:r>
                                <a:rPr lang="en-IN" sz="1800" b="1" i="1">
                                  <a:solidFill>
                                    <a:schemeClr val="tx1"/>
                                  </a:solidFill>
                                  <a:latin typeface="Cambria Math" panose="02040503050406030204" pitchFamily="18" charset="0"/>
                                  <a:ea typeface="Cambria Math" panose="02040503050406030204" pitchFamily="18" charset="0"/>
                                </a:rPr>
                                <m:t>𝒚</m:t>
                              </m:r>
                            </m:e>
                          </m:eqArr>
                          <m:r>
                            <a:rPr lang="en-IN" sz="1800" b="1" i="1">
                              <a:solidFill>
                                <a:schemeClr val="tx1"/>
                              </a:solidFill>
                              <a:latin typeface="Cambria Math" panose="02040503050406030204" pitchFamily="18" charset="0"/>
                              <a:ea typeface="Cambria Math" panose="02040503050406030204" pitchFamily="18" charset="0"/>
                            </a:rPr>
                            <m:t>, </m:t>
                          </m:r>
                          <m:r>
                            <a:rPr lang="en-IN" sz="1800" b="1" i="1">
                              <a:solidFill>
                                <a:schemeClr val="tx1"/>
                              </a:solidFill>
                              <a:latin typeface="Cambria Math" panose="02040503050406030204" pitchFamily="18" charset="0"/>
                              <a:ea typeface="Cambria Math" panose="02040503050406030204" pitchFamily="18" charset="0"/>
                            </a:rPr>
                            <m:t>𝒔</m:t>
                          </m:r>
                          <m:r>
                            <a:rPr lang="en-IN" sz="1800" b="1" i="1">
                              <a:solidFill>
                                <a:schemeClr val="tx1"/>
                              </a:solidFill>
                              <a:latin typeface="Cambria Math" panose="02040503050406030204" pitchFamily="18" charset="0"/>
                              <a:ea typeface="Cambria Math" panose="02040503050406030204" pitchFamily="18" charset="0"/>
                            </a:rPr>
                            <m:t>.</m:t>
                          </m:r>
                          <m:r>
                            <a:rPr lang="en-IN" sz="1800" b="1" i="1">
                              <a:solidFill>
                                <a:schemeClr val="tx1"/>
                              </a:solidFill>
                              <a:latin typeface="Cambria Math" panose="02040503050406030204" pitchFamily="18" charset="0"/>
                              <a:ea typeface="Cambria Math" panose="02040503050406030204" pitchFamily="18" charset="0"/>
                            </a:rPr>
                            <m:t>𝒕</m:t>
                          </m:r>
                          <m:r>
                            <a:rPr lang="en-IN" sz="1800" b="1" i="1">
                              <a:solidFill>
                                <a:schemeClr val="tx1"/>
                              </a:solidFill>
                              <a:latin typeface="Cambria Math" panose="02040503050406030204" pitchFamily="18" charset="0"/>
                              <a:ea typeface="Cambria Math" panose="02040503050406030204" pitchFamily="18" charset="0"/>
                            </a:rPr>
                            <m:t> </m:t>
                          </m:r>
                          <m:nary>
                            <m:naryPr>
                              <m:chr m:val="∑"/>
                              <m:ctrlPr>
                                <a:rPr lang="en-IN" sz="1800" i="1">
                                  <a:solidFill>
                                    <a:schemeClr val="tx1"/>
                                  </a:solidFill>
                                  <a:latin typeface="Cambria Math" panose="02040503050406030204" pitchFamily="18" charset="0"/>
                                  <a:ea typeface="Cambria Math" panose="02040503050406030204" pitchFamily="18" charset="0"/>
                                </a:rPr>
                              </m:ctrlPr>
                            </m:naryPr>
                            <m:sub>
                              <m:r>
                                <m:rPr>
                                  <m:brk m:alnAt="23"/>
                                </m:rPr>
                                <a:rPr lang="en-IN" sz="1800" b="1" i="1">
                                  <a:solidFill>
                                    <a:schemeClr val="tx1"/>
                                  </a:solidFill>
                                  <a:latin typeface="Cambria Math" panose="02040503050406030204" pitchFamily="18" charset="0"/>
                                  <a:ea typeface="Cambria Math" panose="02040503050406030204" pitchFamily="18" charset="0"/>
                                </a:rPr>
                                <m:t>𝒊</m:t>
                              </m:r>
                              <m:r>
                                <a:rPr lang="en-IN" sz="1800" b="1" i="1">
                                  <a:solidFill>
                                    <a:schemeClr val="tx1"/>
                                  </a:solidFill>
                                  <a:latin typeface="Cambria Math" panose="02040503050406030204" pitchFamily="18" charset="0"/>
                                  <a:ea typeface="Cambria Math" panose="02040503050406030204" pitchFamily="18" charset="0"/>
                                </a:rPr>
                                <m:t>=</m:t>
                              </m:r>
                              <m:r>
                                <a:rPr lang="en-IN" sz="1800" b="1" i="1">
                                  <a:solidFill>
                                    <a:schemeClr val="tx1"/>
                                  </a:solidFill>
                                  <a:latin typeface="Cambria Math" panose="02040503050406030204" pitchFamily="18" charset="0"/>
                                  <a:ea typeface="Cambria Math" panose="02040503050406030204" pitchFamily="18" charset="0"/>
                                </a:rPr>
                                <m:t>𝟏</m:t>
                              </m:r>
                            </m:sub>
                            <m:sup>
                              <m:r>
                                <a:rPr lang="en-IN" sz="1800" b="1" i="1">
                                  <a:solidFill>
                                    <a:schemeClr val="tx1"/>
                                  </a:solidFill>
                                  <a:latin typeface="Cambria Math" panose="02040503050406030204" pitchFamily="18" charset="0"/>
                                  <a:ea typeface="Cambria Math" panose="02040503050406030204" pitchFamily="18" charset="0"/>
                                </a:rPr>
                                <m:t>𝑲</m:t>
                              </m:r>
                            </m:sup>
                            <m:e>
                              <m:sSub>
                                <m:sSubPr>
                                  <m:ctrlPr>
                                    <a:rPr lang="en-IN" sz="1800" i="1">
                                      <a:solidFill>
                                        <a:schemeClr val="tx1"/>
                                      </a:solidFill>
                                      <a:latin typeface="Cambria Math" panose="02040503050406030204" pitchFamily="18" charset="0"/>
                                      <a:ea typeface="Cambria Math" panose="02040503050406030204" pitchFamily="18" charset="0"/>
                                    </a:rPr>
                                  </m:ctrlPr>
                                </m:sSubPr>
                                <m:e>
                                  <m:r>
                                    <a:rPr lang="en-IN" sz="1800" b="1" i="1">
                                      <a:solidFill>
                                        <a:schemeClr val="tx1"/>
                                      </a:solidFill>
                                      <a:latin typeface="Cambria Math" panose="02040503050406030204" pitchFamily="18" charset="0"/>
                                      <a:ea typeface="Cambria Math" panose="02040503050406030204" pitchFamily="18" charset="0"/>
                                    </a:rPr>
                                    <m:t>𝒑</m:t>
                                  </m:r>
                                </m:e>
                                <m:sub>
                                  <m:r>
                                    <a:rPr lang="en-IN" sz="1800" b="1" i="1">
                                      <a:solidFill>
                                        <a:schemeClr val="tx1"/>
                                      </a:solidFill>
                                      <a:latin typeface="Cambria Math" panose="02040503050406030204" pitchFamily="18" charset="0"/>
                                      <a:ea typeface="Cambria Math" panose="02040503050406030204" pitchFamily="18" charset="0"/>
                                    </a:rPr>
                                    <m:t>𝒊</m:t>
                                  </m:r>
                                </m:sub>
                              </m:sSub>
                              <m:r>
                                <a:rPr lang="en-IN" sz="1800" b="1" i="1">
                                  <a:solidFill>
                                    <a:schemeClr val="tx1"/>
                                  </a:solidFill>
                                  <a:latin typeface="Cambria Math" panose="02040503050406030204" pitchFamily="18" charset="0"/>
                                  <a:ea typeface="Cambria Math" panose="02040503050406030204" pitchFamily="18" charset="0"/>
                                </a:rPr>
                                <m:t>=</m:t>
                              </m:r>
                              <m:r>
                                <a:rPr lang="en-IN" sz="1800" b="1" i="1">
                                  <a:solidFill>
                                    <a:schemeClr val="tx1"/>
                                  </a:solidFill>
                                  <a:latin typeface="Cambria Math" panose="02040503050406030204" pitchFamily="18" charset="0"/>
                                  <a:ea typeface="Cambria Math" panose="02040503050406030204" pitchFamily="18" charset="0"/>
                                </a:rPr>
                                <m:t>𝟏</m:t>
                              </m:r>
                            </m:e>
                          </m:nary>
                        </m:e>
                      </m:d>
                      <m:r>
                        <a:rPr lang="en-IN" sz="1800" b="1" smtClean="0">
                          <a:solidFill>
                            <a:schemeClr val="tx1"/>
                          </a:solidFill>
                          <a:latin typeface="Cambria Math" panose="02040503050406030204" pitchFamily="18" charset="0"/>
                          <a:ea typeface="Cambria Math" panose="02040503050406030204" pitchFamily="18" charset="0"/>
                        </a:rPr>
                        <m:t>.</m:t>
                      </m:r>
                    </m:oMath>
                  </m:oMathPara>
                </a14:m>
                <a:endParaRPr lang="en-IN" sz="1800" dirty="0">
                  <a:solidFill>
                    <a:schemeClr val="tx1"/>
                  </a:solidFill>
                </a:endParaRPr>
              </a:p>
              <a:p>
                <a:endParaRPr lang="en-IN" sz="1800" dirty="0">
                  <a:solidFill>
                    <a:schemeClr val="tx1"/>
                  </a:solidFill>
                </a:endParaRPr>
              </a:p>
            </p:txBody>
          </p:sp>
        </mc:Choice>
        <mc:Fallback xmlns="">
          <p:sp>
            <p:nvSpPr>
              <p:cNvPr id="6" name="Content Placeholder 2">
                <a:extLst>
                  <a:ext uri="{FF2B5EF4-FFF2-40B4-BE49-F238E27FC236}">
                    <a16:creationId xmlns:a16="http://schemas.microsoft.com/office/drawing/2014/main" id="{C954A50D-A26A-6027-2EAA-0F002015DFCC}"/>
                  </a:ext>
                </a:extLst>
              </p:cNvPr>
              <p:cNvSpPr txBox="1">
                <a:spLocks noRot="1" noChangeAspect="1" noMove="1" noResize="1" noEditPoints="1" noAdjustHandles="1" noChangeArrowheads="1" noChangeShapeType="1" noTextEdit="1"/>
              </p:cNvSpPr>
              <p:nvPr/>
            </p:nvSpPr>
            <p:spPr>
              <a:xfrm>
                <a:off x="466295" y="3181644"/>
                <a:ext cx="10760140" cy="2764731"/>
              </a:xfrm>
              <a:prstGeom prst="rect">
                <a:avLst/>
              </a:prstGeom>
              <a:blipFill>
                <a:blip r:embed="rId2"/>
                <a:stretch>
                  <a:fillRect l="-340" t="-22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7C434C46-1EA9-B1A3-2B34-034F67E2A5B0}"/>
                  </a:ext>
                </a:extLst>
              </p:cNvPr>
              <p:cNvSpPr txBox="1">
                <a:spLocks/>
              </p:cNvSpPr>
              <p:nvPr/>
            </p:nvSpPr>
            <p:spPr>
              <a:xfrm>
                <a:off x="802598" y="930378"/>
                <a:ext cx="11128717" cy="174310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marL="285750" indent="-285750">
                  <a:buClr>
                    <a:schemeClr val="tx1"/>
                  </a:buClr>
                  <a:buFont typeface="Wingdings" panose="05000000000000000000" pitchFamily="2" charset="2"/>
                  <a:buChar char="Ø"/>
                </a:pPr>
                <a:r>
                  <a:rPr lang="en-IN" sz="1800" cap="none" dirty="0">
                    <a:solidFill>
                      <a:schemeClr val="tx1"/>
                    </a:solidFill>
                  </a:rPr>
                  <a:t>Balance </a:t>
                </a:r>
                <a:r>
                  <a:rPr lang="en-IN" sz="1800" cap="none" dirty="0" err="1">
                    <a:solidFill>
                      <a:schemeClr val="tx1"/>
                    </a:solidFill>
                  </a:rPr>
                  <a:t>softmax</a:t>
                </a:r>
                <a:r>
                  <a:rPr lang="en-IN" sz="1800" cap="none" dirty="0">
                    <a:solidFill>
                      <a:schemeClr val="tx1"/>
                    </a:solidFill>
                  </a:rPr>
                  <a:t> loss is defined as :</a:t>
                </a:r>
              </a:p>
              <a:p>
                <a:r>
                  <a:rPr lang="en-IN" sz="1800" cap="none" dirty="0">
                    <a:solidFill>
                      <a:schemeClr val="tx1"/>
                    </a:solidFill>
                  </a:rPr>
                  <a:t>	</a:t>
                </a:r>
                <a14:m>
                  <m:oMath xmlns:m="http://schemas.openxmlformats.org/officeDocument/2006/math">
                    <m:r>
                      <a:rPr lang="en-IN" sz="1800" i="1" cap="none">
                        <a:solidFill>
                          <a:schemeClr val="tx1"/>
                        </a:solidFill>
                        <a:latin typeface="Cambria Math" panose="02040503050406030204" pitchFamily="18" charset="0"/>
                      </a:rPr>
                      <m:t>𝒍</m:t>
                    </m:r>
                    <m:d>
                      <m:dPr>
                        <m:ctrlPr>
                          <a:rPr lang="en-IN" sz="1800" i="1" cap="none">
                            <a:solidFill>
                              <a:schemeClr val="tx1"/>
                            </a:solidFill>
                            <a:latin typeface="Cambria Math" panose="02040503050406030204" pitchFamily="18" charset="0"/>
                          </a:rPr>
                        </m:ctrlPr>
                      </m:dPr>
                      <m:e>
                        <m:r>
                          <a:rPr lang="en-IN" sz="1800" i="1" cap="none">
                            <a:solidFill>
                              <a:schemeClr val="tx1"/>
                            </a:solidFill>
                            <a:latin typeface="Cambria Math" panose="02040503050406030204" pitchFamily="18" charset="0"/>
                          </a:rPr>
                          <m:t>𝒚</m:t>
                        </m:r>
                        <m:r>
                          <a:rPr lang="en-IN" sz="1800" i="1" cap="none">
                            <a:solidFill>
                              <a:schemeClr val="tx1"/>
                            </a:solidFill>
                            <a:latin typeface="Cambria Math" panose="02040503050406030204" pitchFamily="18" charset="0"/>
                          </a:rPr>
                          <m:t>,</m:t>
                        </m:r>
                        <m:r>
                          <a:rPr lang="en-IN" sz="1800" i="1" cap="none">
                            <a:solidFill>
                              <a:schemeClr val="tx1"/>
                            </a:solidFill>
                            <a:latin typeface="Cambria Math" panose="02040503050406030204" pitchFamily="18" charset="0"/>
                          </a:rPr>
                          <m:t>𝒑</m:t>
                        </m:r>
                      </m:e>
                    </m:d>
                    <m:r>
                      <a:rPr lang="en-IN" sz="1800" i="1" cap="none">
                        <a:solidFill>
                          <a:schemeClr val="tx1"/>
                        </a:solidFill>
                        <a:latin typeface="Cambria Math" panose="02040503050406030204" pitchFamily="18" charset="0"/>
                      </a:rPr>
                      <m:t>=−</m:t>
                    </m:r>
                    <m:r>
                      <a:rPr lang="en-IN" sz="1800" i="1" cap="none">
                        <a:solidFill>
                          <a:schemeClr val="tx1"/>
                        </a:solidFill>
                        <a:latin typeface="Cambria Math" panose="02040503050406030204" pitchFamily="18" charset="0"/>
                      </a:rPr>
                      <m:t>𝒍𝒐𝒈</m:t>
                    </m:r>
                    <m:d>
                      <m:dPr>
                        <m:ctrlPr>
                          <a:rPr lang="en-IN" sz="1800" i="1" cap="none">
                            <a:solidFill>
                              <a:schemeClr val="tx1"/>
                            </a:solidFill>
                            <a:latin typeface="Cambria Math" panose="02040503050406030204" pitchFamily="18" charset="0"/>
                          </a:rPr>
                        </m:ctrlPr>
                      </m:dPr>
                      <m:e>
                        <m:sSub>
                          <m:sSubPr>
                            <m:ctrlPr>
                              <a:rPr lang="en-IN" sz="1800" i="1" cap="none">
                                <a:solidFill>
                                  <a:schemeClr val="tx1"/>
                                </a:solidFill>
                                <a:latin typeface="Cambria Math" panose="02040503050406030204" pitchFamily="18" charset="0"/>
                              </a:rPr>
                            </m:ctrlPr>
                          </m:sSubPr>
                          <m:e>
                            <m:r>
                              <a:rPr lang="en-IN" sz="1800" i="1" cap="none">
                                <a:solidFill>
                                  <a:schemeClr val="tx1"/>
                                </a:solidFill>
                                <a:latin typeface="Cambria Math" panose="02040503050406030204" pitchFamily="18" charset="0"/>
                              </a:rPr>
                              <m:t>𝒑</m:t>
                            </m:r>
                          </m:e>
                          <m:sub>
                            <m:r>
                              <a:rPr lang="en-IN" sz="1800" i="1" cap="none">
                                <a:solidFill>
                                  <a:schemeClr val="tx1"/>
                                </a:solidFill>
                                <a:latin typeface="Cambria Math" panose="02040503050406030204" pitchFamily="18" charset="0"/>
                              </a:rPr>
                              <m:t>𝒚</m:t>
                            </m:r>
                          </m:sub>
                        </m:sSub>
                      </m:e>
                    </m:d>
                    <m:r>
                      <a:rPr lang="en-IN" sz="1800" i="1" cap="none">
                        <a:solidFill>
                          <a:schemeClr val="tx1"/>
                        </a:solidFill>
                        <a:latin typeface="Cambria Math" panose="02040503050406030204" pitchFamily="18" charset="0"/>
                      </a:rPr>
                      <m:t> </m:t>
                    </m:r>
                    <m:r>
                      <a:rPr lang="en-IN" sz="1800" b="1" i="1" cap="none" smtClean="0">
                        <a:solidFill>
                          <a:schemeClr val="tx1"/>
                        </a:solidFill>
                        <a:latin typeface="Cambria Math" panose="02040503050406030204" pitchFamily="18" charset="0"/>
                      </a:rPr>
                      <m:t>, </m:t>
                    </m:r>
                    <m:r>
                      <a:rPr lang="en-IN" sz="1800" i="1" cap="none">
                        <a:solidFill>
                          <a:schemeClr val="tx1"/>
                        </a:solidFill>
                        <a:latin typeface="Cambria Math" panose="02040503050406030204" pitchFamily="18" charset="0"/>
                      </a:rPr>
                      <m:t>𝒘𝒉𝒆𝒓𝒆</m:t>
                    </m:r>
                    <m:r>
                      <a:rPr lang="en-IN" sz="1800" i="1" cap="none">
                        <a:solidFill>
                          <a:schemeClr val="tx1"/>
                        </a:solidFill>
                        <a:latin typeface="Cambria Math" panose="02040503050406030204" pitchFamily="18" charset="0"/>
                      </a:rPr>
                      <m:t> </m:t>
                    </m:r>
                    <m:sSub>
                      <m:sSubPr>
                        <m:ctrlPr>
                          <a:rPr lang="en-IN" sz="1800" i="1" cap="none">
                            <a:solidFill>
                              <a:schemeClr val="tx1"/>
                            </a:solidFill>
                            <a:latin typeface="Cambria Math" panose="02040503050406030204" pitchFamily="18" charset="0"/>
                          </a:rPr>
                        </m:ctrlPr>
                      </m:sSubPr>
                      <m:e>
                        <m:r>
                          <a:rPr lang="en-IN" sz="1800" i="1" cap="none">
                            <a:solidFill>
                              <a:schemeClr val="tx1"/>
                            </a:solidFill>
                            <a:latin typeface="Cambria Math" panose="02040503050406030204" pitchFamily="18" charset="0"/>
                          </a:rPr>
                          <m:t>𝒑</m:t>
                        </m:r>
                      </m:e>
                      <m:sub>
                        <m:r>
                          <a:rPr lang="en-IN" sz="1800" i="1" cap="none">
                            <a:solidFill>
                              <a:schemeClr val="tx1"/>
                            </a:solidFill>
                            <a:latin typeface="Cambria Math" panose="02040503050406030204" pitchFamily="18" charset="0"/>
                          </a:rPr>
                          <m:t>𝒚</m:t>
                        </m:r>
                      </m:sub>
                    </m:sSub>
                    <m:r>
                      <a:rPr lang="en-IN" sz="1800" i="1" cap="none">
                        <a:solidFill>
                          <a:schemeClr val="tx1"/>
                        </a:solidFill>
                        <a:latin typeface="Cambria Math" panose="02040503050406030204" pitchFamily="18" charset="0"/>
                      </a:rPr>
                      <m:t>=</m:t>
                    </m:r>
                    <m:r>
                      <a:rPr lang="en-IN" sz="1800" i="1" cap="none">
                        <a:solidFill>
                          <a:schemeClr val="tx1"/>
                        </a:solidFill>
                        <a:latin typeface="Cambria Math" panose="02040503050406030204" pitchFamily="18" charset="0"/>
                      </a:rPr>
                      <m:t>𝐵𝑎𝑙𝑎𝑛𝑐𝑒𝑠𝑜𝑓𝑡𝑚𝑎𝑥</m:t>
                    </m:r>
                    <m:d>
                      <m:dPr>
                        <m:ctrlPr>
                          <a:rPr lang="en-IN" sz="1800" i="1" cap="none">
                            <a:solidFill>
                              <a:schemeClr val="tx1"/>
                            </a:solidFill>
                            <a:latin typeface="Cambria Math" panose="02040503050406030204" pitchFamily="18" charset="0"/>
                          </a:rPr>
                        </m:ctrlPr>
                      </m:dPr>
                      <m:e>
                        <m:sSubSup>
                          <m:sSubSupPr>
                            <m:ctrlPr>
                              <a:rPr lang="en-IN" sz="1800" i="1" cap="none">
                                <a:solidFill>
                                  <a:schemeClr val="tx1"/>
                                </a:solidFill>
                                <a:latin typeface="Cambria Math" panose="02040503050406030204" pitchFamily="18" charset="0"/>
                              </a:rPr>
                            </m:ctrlPr>
                          </m:sSubSupPr>
                          <m:e>
                            <m:r>
                              <a:rPr lang="en-IN" sz="1800" i="1" cap="none">
                                <a:solidFill>
                                  <a:schemeClr val="tx1"/>
                                </a:solidFill>
                                <a:latin typeface="Cambria Math" panose="02040503050406030204" pitchFamily="18" charset="0"/>
                              </a:rPr>
                              <m:t>𝒘</m:t>
                            </m:r>
                          </m:e>
                          <m:sub>
                            <m:r>
                              <a:rPr lang="en-IN" sz="1800" i="1" cap="none">
                                <a:solidFill>
                                  <a:schemeClr val="tx1"/>
                                </a:solidFill>
                                <a:latin typeface="Cambria Math" panose="02040503050406030204" pitchFamily="18" charset="0"/>
                              </a:rPr>
                              <m:t>𝒚</m:t>
                            </m:r>
                          </m:sub>
                          <m:sup>
                            <m:r>
                              <a:rPr lang="en-IN" sz="1800" i="1" cap="none">
                                <a:solidFill>
                                  <a:schemeClr val="tx1"/>
                                </a:solidFill>
                                <a:latin typeface="Cambria Math" panose="02040503050406030204" pitchFamily="18" charset="0"/>
                              </a:rPr>
                              <m:t>𝑻</m:t>
                            </m:r>
                          </m:sup>
                        </m:sSubSup>
                        <m:r>
                          <a:rPr lang="en-IN" sz="1800" i="1" cap="none">
                            <a:solidFill>
                              <a:schemeClr val="tx1"/>
                            </a:solidFill>
                            <a:latin typeface="Cambria Math" panose="02040503050406030204" pitchFamily="18" charset="0"/>
                          </a:rPr>
                          <m:t>𝑥</m:t>
                        </m:r>
                      </m:e>
                    </m:d>
                    <m:r>
                      <a:rPr lang="en-IN" sz="1800" i="1" cap="none">
                        <a:solidFill>
                          <a:schemeClr val="tx1"/>
                        </a:solidFill>
                        <a:latin typeface="Cambria Math" panose="02040503050406030204" pitchFamily="18" charset="0"/>
                      </a:rPr>
                      <m:t>=</m:t>
                    </m:r>
                    <m:f>
                      <m:fPr>
                        <m:ctrlPr>
                          <a:rPr lang="en-IN" sz="1800" i="1" cap="none">
                            <a:solidFill>
                              <a:schemeClr val="tx1"/>
                            </a:solidFill>
                            <a:latin typeface="Cambria Math" panose="02040503050406030204" pitchFamily="18" charset="0"/>
                          </a:rPr>
                        </m:ctrlPr>
                      </m:fPr>
                      <m:num>
                        <m:sSub>
                          <m:sSubPr>
                            <m:ctrlPr>
                              <a:rPr lang="en-IN" sz="1800" i="1" cap="none">
                                <a:solidFill>
                                  <a:schemeClr val="tx1"/>
                                </a:solidFill>
                                <a:latin typeface="Cambria Math" panose="02040503050406030204" pitchFamily="18" charset="0"/>
                              </a:rPr>
                            </m:ctrlPr>
                          </m:sSubPr>
                          <m:e>
                            <m:r>
                              <a:rPr lang="en-IN" sz="1800" i="1" cap="none">
                                <a:solidFill>
                                  <a:schemeClr val="tx1"/>
                                </a:solidFill>
                                <a:latin typeface="Cambria Math" panose="02040503050406030204" pitchFamily="18" charset="0"/>
                              </a:rPr>
                              <m:t>𝑛</m:t>
                            </m:r>
                          </m:e>
                          <m:sub>
                            <m:r>
                              <a:rPr lang="en-IN" sz="1800" i="1" cap="none">
                                <a:solidFill>
                                  <a:schemeClr val="tx1"/>
                                </a:solidFill>
                                <a:latin typeface="Cambria Math" panose="02040503050406030204" pitchFamily="18" charset="0"/>
                              </a:rPr>
                              <m:t>𝑦</m:t>
                            </m:r>
                          </m:sub>
                        </m:sSub>
                        <m:sSup>
                          <m:sSupPr>
                            <m:ctrlPr>
                              <a:rPr lang="en-IN" sz="1800" i="1" cap="none">
                                <a:solidFill>
                                  <a:schemeClr val="tx1"/>
                                </a:solidFill>
                                <a:latin typeface="Cambria Math" panose="02040503050406030204" pitchFamily="18" charset="0"/>
                              </a:rPr>
                            </m:ctrlPr>
                          </m:sSupPr>
                          <m:e>
                            <m:r>
                              <a:rPr lang="en-IN" sz="1800" i="1" cap="none">
                                <a:solidFill>
                                  <a:schemeClr val="tx1"/>
                                </a:solidFill>
                                <a:latin typeface="Cambria Math" panose="02040503050406030204" pitchFamily="18" charset="0"/>
                              </a:rPr>
                              <m:t>𝑒</m:t>
                            </m:r>
                          </m:e>
                          <m:sup>
                            <m:sSubSup>
                              <m:sSubSupPr>
                                <m:ctrlPr>
                                  <a:rPr lang="en-IN" sz="1800" i="1" cap="none">
                                    <a:solidFill>
                                      <a:schemeClr val="tx1"/>
                                    </a:solidFill>
                                    <a:latin typeface="Cambria Math" panose="02040503050406030204" pitchFamily="18" charset="0"/>
                                  </a:rPr>
                                </m:ctrlPr>
                              </m:sSubSupPr>
                              <m:e>
                                <m:r>
                                  <a:rPr lang="en-IN" sz="1800" i="1" cap="none">
                                    <a:solidFill>
                                      <a:schemeClr val="tx1"/>
                                    </a:solidFill>
                                    <a:latin typeface="Cambria Math" panose="02040503050406030204" pitchFamily="18" charset="0"/>
                                  </a:rPr>
                                  <m:t>𝒘</m:t>
                                </m:r>
                              </m:e>
                              <m:sub>
                                <m:r>
                                  <a:rPr lang="en-IN" sz="1800" i="1" cap="none">
                                    <a:solidFill>
                                      <a:schemeClr val="tx1"/>
                                    </a:solidFill>
                                    <a:latin typeface="Cambria Math" panose="02040503050406030204" pitchFamily="18" charset="0"/>
                                  </a:rPr>
                                  <m:t>𝒚</m:t>
                                </m:r>
                              </m:sub>
                              <m:sup>
                                <m:r>
                                  <a:rPr lang="en-IN" sz="1800" i="1" cap="none">
                                    <a:solidFill>
                                      <a:schemeClr val="tx1"/>
                                    </a:solidFill>
                                    <a:latin typeface="Cambria Math" panose="02040503050406030204" pitchFamily="18" charset="0"/>
                                  </a:rPr>
                                  <m:t>𝑻</m:t>
                                </m:r>
                              </m:sup>
                            </m:sSubSup>
                            <m:r>
                              <a:rPr lang="en-IN" sz="1800" i="1" cap="none">
                                <a:solidFill>
                                  <a:schemeClr val="tx1"/>
                                </a:solidFill>
                                <a:latin typeface="Cambria Math" panose="02040503050406030204" pitchFamily="18" charset="0"/>
                              </a:rPr>
                              <m:t>𝒙</m:t>
                            </m:r>
                          </m:sup>
                        </m:sSup>
                      </m:num>
                      <m:den>
                        <m:nary>
                          <m:naryPr>
                            <m:chr m:val="∑"/>
                            <m:ctrlPr>
                              <a:rPr lang="en-IN" sz="1800" i="1" cap="none">
                                <a:solidFill>
                                  <a:schemeClr val="tx1"/>
                                </a:solidFill>
                                <a:latin typeface="Cambria Math" panose="02040503050406030204" pitchFamily="18" charset="0"/>
                              </a:rPr>
                            </m:ctrlPr>
                          </m:naryPr>
                          <m:sub>
                            <m:r>
                              <m:rPr>
                                <m:brk m:alnAt="23"/>
                              </m:rPr>
                              <a:rPr lang="en-IN" sz="1800" i="1" cap="none">
                                <a:solidFill>
                                  <a:schemeClr val="tx1"/>
                                </a:solidFill>
                                <a:latin typeface="Cambria Math" panose="02040503050406030204" pitchFamily="18" charset="0"/>
                              </a:rPr>
                              <m:t>𝑗</m:t>
                            </m:r>
                            <m:r>
                              <a:rPr lang="en-IN" sz="1800" i="1" cap="none">
                                <a:solidFill>
                                  <a:schemeClr val="tx1"/>
                                </a:solidFill>
                                <a:latin typeface="Cambria Math" panose="02040503050406030204" pitchFamily="18" charset="0"/>
                              </a:rPr>
                              <m:t>=1</m:t>
                            </m:r>
                          </m:sub>
                          <m:sup>
                            <m:r>
                              <a:rPr lang="en-IN" sz="1800" i="1" cap="none">
                                <a:solidFill>
                                  <a:schemeClr val="tx1"/>
                                </a:solidFill>
                                <a:latin typeface="Cambria Math" panose="02040503050406030204" pitchFamily="18" charset="0"/>
                              </a:rPr>
                              <m:t>𝐾</m:t>
                            </m:r>
                          </m:sup>
                          <m:e>
                            <m:sSub>
                              <m:sSubPr>
                                <m:ctrlPr>
                                  <a:rPr lang="en-IN" sz="1800" i="1" cap="none">
                                    <a:solidFill>
                                      <a:schemeClr val="tx1"/>
                                    </a:solidFill>
                                    <a:latin typeface="Cambria Math" panose="02040503050406030204" pitchFamily="18" charset="0"/>
                                  </a:rPr>
                                </m:ctrlPr>
                              </m:sSubPr>
                              <m:e>
                                <m:r>
                                  <a:rPr lang="en-IN" sz="1800" i="1" cap="none">
                                    <a:solidFill>
                                      <a:schemeClr val="tx1"/>
                                    </a:solidFill>
                                    <a:latin typeface="Cambria Math" panose="02040503050406030204" pitchFamily="18" charset="0"/>
                                  </a:rPr>
                                  <m:t>𝑛</m:t>
                                </m:r>
                              </m:e>
                              <m:sub>
                                <m:r>
                                  <a:rPr lang="en-IN" sz="1800" i="1" cap="none">
                                    <a:solidFill>
                                      <a:schemeClr val="tx1"/>
                                    </a:solidFill>
                                    <a:latin typeface="Cambria Math" panose="02040503050406030204" pitchFamily="18" charset="0"/>
                                  </a:rPr>
                                  <m:t>𝑗</m:t>
                                </m:r>
                              </m:sub>
                            </m:sSub>
                            <m:sSup>
                              <m:sSupPr>
                                <m:ctrlPr>
                                  <a:rPr lang="en-IN" sz="1800" i="1" cap="none">
                                    <a:solidFill>
                                      <a:schemeClr val="tx1"/>
                                    </a:solidFill>
                                    <a:latin typeface="Cambria Math" panose="02040503050406030204" pitchFamily="18" charset="0"/>
                                  </a:rPr>
                                </m:ctrlPr>
                              </m:sSupPr>
                              <m:e>
                                <m:r>
                                  <a:rPr lang="en-IN" sz="1800" i="1" cap="none">
                                    <a:solidFill>
                                      <a:schemeClr val="tx1"/>
                                    </a:solidFill>
                                    <a:latin typeface="Cambria Math" panose="02040503050406030204" pitchFamily="18" charset="0"/>
                                  </a:rPr>
                                  <m:t>𝑒</m:t>
                                </m:r>
                              </m:e>
                              <m:sup>
                                <m:sSubSup>
                                  <m:sSubSupPr>
                                    <m:ctrlPr>
                                      <a:rPr lang="en-IN" sz="1800" i="1" cap="none">
                                        <a:solidFill>
                                          <a:schemeClr val="tx1"/>
                                        </a:solidFill>
                                        <a:latin typeface="Cambria Math" panose="02040503050406030204" pitchFamily="18" charset="0"/>
                                      </a:rPr>
                                    </m:ctrlPr>
                                  </m:sSubSupPr>
                                  <m:e>
                                    <m:r>
                                      <a:rPr lang="en-IN" sz="1800" i="1" cap="none">
                                        <a:solidFill>
                                          <a:schemeClr val="tx1"/>
                                        </a:solidFill>
                                        <a:latin typeface="Cambria Math" panose="02040503050406030204" pitchFamily="18" charset="0"/>
                                      </a:rPr>
                                      <m:t>𝒘</m:t>
                                    </m:r>
                                  </m:e>
                                  <m:sub>
                                    <m:r>
                                      <a:rPr lang="en-IN" sz="1800" i="1" cap="none">
                                        <a:solidFill>
                                          <a:schemeClr val="tx1"/>
                                        </a:solidFill>
                                        <a:latin typeface="Cambria Math" panose="02040503050406030204" pitchFamily="18" charset="0"/>
                                      </a:rPr>
                                      <m:t>𝒋</m:t>
                                    </m:r>
                                  </m:sub>
                                  <m:sup>
                                    <m:r>
                                      <a:rPr lang="en-IN" sz="1800" i="1" cap="none">
                                        <a:solidFill>
                                          <a:schemeClr val="tx1"/>
                                        </a:solidFill>
                                        <a:latin typeface="Cambria Math" panose="02040503050406030204" pitchFamily="18" charset="0"/>
                                      </a:rPr>
                                      <m:t>𝑻</m:t>
                                    </m:r>
                                  </m:sup>
                                </m:sSubSup>
                                <m:r>
                                  <a:rPr lang="en-IN" sz="1800" i="1" cap="none">
                                    <a:solidFill>
                                      <a:schemeClr val="tx1"/>
                                    </a:solidFill>
                                    <a:latin typeface="Cambria Math" panose="02040503050406030204" pitchFamily="18" charset="0"/>
                                  </a:rPr>
                                  <m:t>𝒙</m:t>
                                </m:r>
                              </m:sup>
                            </m:sSup>
                          </m:e>
                        </m:nary>
                      </m:den>
                    </m:f>
                    <m:r>
                      <a:rPr lang="en-IN" sz="1800" b="1" cap="none" smtClean="0">
                        <a:solidFill>
                          <a:schemeClr val="tx1"/>
                        </a:solidFill>
                        <a:latin typeface="Cambria Math" panose="02040503050406030204" pitchFamily="18" charset="0"/>
                      </a:rPr>
                      <m:t>  ,  </m:t>
                    </m:r>
                    <m:sSub>
                      <m:sSubPr>
                        <m:ctrlPr>
                          <a:rPr lang="en-IN" sz="1800" i="1" cap="none" smtClean="0">
                            <a:solidFill>
                              <a:schemeClr val="tx1"/>
                            </a:solidFill>
                            <a:latin typeface="Cambria Math" panose="02040503050406030204" pitchFamily="18" charset="0"/>
                          </a:rPr>
                        </m:ctrlPr>
                      </m:sSubPr>
                      <m:e>
                        <m:r>
                          <a:rPr lang="en-IN" sz="1800" i="1" cap="none">
                            <a:solidFill>
                              <a:schemeClr val="tx1"/>
                            </a:solidFill>
                            <a:latin typeface="Cambria Math" panose="02040503050406030204" pitchFamily="18" charset="0"/>
                          </a:rPr>
                          <m:t>𝒏</m:t>
                        </m:r>
                      </m:e>
                      <m:sub>
                        <m:r>
                          <a:rPr lang="en-IN" sz="1800" i="1" cap="none">
                            <a:solidFill>
                              <a:schemeClr val="tx1"/>
                            </a:solidFill>
                            <a:latin typeface="Cambria Math" panose="02040503050406030204" pitchFamily="18" charset="0"/>
                          </a:rPr>
                          <m:t>𝒚</m:t>
                        </m:r>
                      </m:sub>
                    </m:sSub>
                  </m:oMath>
                </a14:m>
                <a:r>
                  <a:rPr lang="en-IN" sz="1800" cap="none" dirty="0">
                    <a:solidFill>
                      <a:schemeClr val="tx1"/>
                    </a:solidFill>
                  </a:rPr>
                  <a:t> r</a:t>
                </a:r>
                <a:r>
                  <a:rPr lang="en-US" sz="1800" cap="none" dirty="0">
                    <a:solidFill>
                      <a:schemeClr val="tx1"/>
                    </a:solidFill>
                  </a:rPr>
                  <a:t>epresents how many samples there are from class y</a:t>
                </a:r>
                <a:r>
                  <a:rPr lang="en-IN" sz="1800" cap="none" dirty="0">
                    <a:solidFill>
                      <a:schemeClr val="tx1"/>
                    </a:solidFill>
                  </a:rPr>
                  <a:t>.</a:t>
                </a:r>
              </a:p>
            </p:txBody>
          </p:sp>
        </mc:Choice>
        <mc:Fallback xmlns="">
          <p:sp>
            <p:nvSpPr>
              <p:cNvPr id="7" name="Content Placeholder 4">
                <a:extLst>
                  <a:ext uri="{FF2B5EF4-FFF2-40B4-BE49-F238E27FC236}">
                    <a16:creationId xmlns:a16="http://schemas.microsoft.com/office/drawing/2014/main" id="{7C434C46-1EA9-B1A3-2B34-034F67E2A5B0}"/>
                  </a:ext>
                </a:extLst>
              </p:cNvPr>
              <p:cNvSpPr txBox="1">
                <a:spLocks noRot="1" noChangeAspect="1" noMove="1" noResize="1" noEditPoints="1" noAdjustHandles="1" noChangeArrowheads="1" noChangeShapeType="1" noTextEdit="1"/>
              </p:cNvSpPr>
              <p:nvPr/>
            </p:nvSpPr>
            <p:spPr>
              <a:xfrm>
                <a:off x="802598" y="930378"/>
                <a:ext cx="11128717" cy="1743106"/>
              </a:xfrm>
              <a:prstGeom prst="rect">
                <a:avLst/>
              </a:prstGeom>
              <a:blipFill>
                <a:blip r:embed="rId3"/>
                <a:stretch>
                  <a:fillRect l="-493" t="-3497"/>
                </a:stretch>
              </a:blipFill>
            </p:spPr>
            <p:txBody>
              <a:bodyPr/>
              <a:lstStyle/>
              <a:p>
                <a:r>
                  <a:rPr lang="en-IN">
                    <a:noFill/>
                  </a:rPr>
                  <a:t> </a:t>
                </a:r>
              </a:p>
            </p:txBody>
          </p:sp>
        </mc:Fallback>
      </mc:AlternateContent>
    </p:spTree>
    <p:extLst>
      <p:ext uri="{BB962C8B-B14F-4D97-AF65-F5344CB8AC3E}">
        <p14:creationId xmlns:p14="http://schemas.microsoft.com/office/powerpoint/2010/main" val="16231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arn(inVertic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arn(inVertic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arn(inVertic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556702-0EB3-2F8F-9EE7-491D1497ABEF}"/>
              </a:ext>
            </a:extLst>
          </p:cNvPr>
          <p:cNvSpPr>
            <a:spLocks noGrp="1"/>
          </p:cNvSpPr>
          <p:nvPr>
            <p:ph type="title"/>
          </p:nvPr>
        </p:nvSpPr>
        <p:spPr>
          <a:xfrm>
            <a:off x="0" y="65139"/>
            <a:ext cx="5594554" cy="535531"/>
          </a:xfrm>
        </p:spPr>
        <p:txBody>
          <a:bodyPr>
            <a:normAutofit fontScale="90000"/>
          </a:bodyPr>
          <a:lstStyle/>
          <a:p>
            <a:r>
              <a:rPr lang="en-IN" dirty="0"/>
              <a:t>Stage 2: </a:t>
            </a:r>
            <a:r>
              <a:rPr lang="en-IN" b="1" dirty="0"/>
              <a:t>AWABS</a:t>
            </a:r>
            <a:endParaRPr lang="en-US" b="1" dirty="0"/>
          </a:p>
        </p:txBody>
      </p:sp>
      <p:sp>
        <p:nvSpPr>
          <p:cNvPr id="5" name="Slide Number Placeholder 41">
            <a:extLst>
              <a:ext uri="{FF2B5EF4-FFF2-40B4-BE49-F238E27FC236}">
                <a16:creationId xmlns:a16="http://schemas.microsoft.com/office/drawing/2014/main" id="{C14F2DBE-03CC-7A17-FE8C-2802834199C4}"/>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26DE4D0-BC66-F5D6-7EEF-D23F033955AC}"/>
                  </a:ext>
                </a:extLst>
              </p:cNvPr>
              <p:cNvSpPr txBox="1">
                <a:spLocks/>
              </p:cNvSpPr>
              <p:nvPr/>
            </p:nvSpPr>
            <p:spPr>
              <a:xfrm>
                <a:off x="304800" y="2358220"/>
                <a:ext cx="5063613" cy="246426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lgn="just">
                  <a:buClr>
                    <a:schemeClr val="tx1"/>
                  </a:buClr>
                  <a:buFont typeface="Wingdings" panose="05000000000000000000" pitchFamily="2" charset="2"/>
                  <a:buChar char="Ø"/>
                </a:pPr>
                <a:r>
                  <a:rPr lang="en-US" sz="1800" dirty="0">
                    <a:solidFill>
                      <a:schemeClr val="tx1"/>
                    </a:solidFill>
                  </a:rPr>
                  <a:t>In the long-tailed dataset, we arrange the labels in descending rank based on the quantity of instances, represented as </a:t>
                </a:r>
                <a14:m>
                  <m:oMath xmlns:m="http://schemas.openxmlformats.org/officeDocument/2006/math">
                    <m:sSub>
                      <m:sSubPr>
                        <m:ctrlPr>
                          <a:rPr lang="en-US"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𝑁</m:t>
                        </m:r>
                      </m:e>
                      <m:sub>
                        <m:r>
                          <a:rPr lang="en-IN"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𝑁</m:t>
                        </m:r>
                      </m:e>
                      <m:sub>
                        <m:r>
                          <a:rPr lang="en-IN" sz="1800" i="1">
                            <a:solidFill>
                              <a:schemeClr val="tx1"/>
                            </a:solidFill>
                            <a:latin typeface="Cambria Math" panose="02040503050406030204" pitchFamily="18" charset="0"/>
                          </a:rPr>
                          <m:t>2</m:t>
                        </m:r>
                      </m:sub>
                    </m:sSub>
                    <m:r>
                      <a:rPr lang="en-IN"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𝑁</m:t>
                        </m:r>
                      </m:e>
                      <m:sub>
                        <m:r>
                          <a:rPr lang="en-IN" sz="1800" i="1">
                            <a:solidFill>
                              <a:schemeClr val="tx1"/>
                            </a:solidFill>
                            <a:latin typeface="Cambria Math" panose="02040503050406030204" pitchFamily="18" charset="0"/>
                          </a:rPr>
                          <m:t>3</m:t>
                        </m:r>
                      </m:sub>
                    </m:sSub>
                    <m:r>
                      <a:rPr lang="en-IN" sz="1800" i="1">
                        <a:solidFill>
                          <a:schemeClr val="tx1"/>
                        </a:solidFill>
                        <a:latin typeface="Cambria Math" panose="02040503050406030204" pitchFamily="18" charset="0"/>
                        <a:ea typeface="Cambria Math" panose="02040503050406030204" pitchFamily="18" charset="0"/>
                      </a:rPr>
                      <m:t>≥</m:t>
                    </m:r>
                    <m:r>
                      <a:rPr lang="en-IN" sz="1800" i="1">
                        <a:solidFill>
                          <a:schemeClr val="tx1"/>
                        </a:solidFill>
                        <a:latin typeface="Cambria Math" panose="02040503050406030204" pitchFamily="18" charset="0"/>
                      </a:rPr>
                      <m:t>….</m:t>
                    </m:r>
                    <m:r>
                      <a:rPr lang="en-IN"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𝑁</m:t>
                        </m:r>
                      </m:e>
                      <m:sub>
                        <m:r>
                          <a:rPr lang="en-IN" sz="1800" i="1">
                            <a:solidFill>
                              <a:schemeClr val="tx1"/>
                            </a:solidFill>
                            <a:latin typeface="Cambria Math" panose="02040503050406030204" pitchFamily="18" charset="0"/>
                          </a:rPr>
                          <m:t>𝐾</m:t>
                        </m:r>
                      </m:sub>
                    </m:sSub>
                    <m:r>
                      <a:rPr lang="en-IN" sz="1800" i="1">
                        <a:solidFill>
                          <a:schemeClr val="tx1"/>
                        </a:solidFill>
                        <a:latin typeface="Cambria Math" panose="02040503050406030204" pitchFamily="18" charset="0"/>
                      </a:rPr>
                      <m:t>.</m:t>
                    </m:r>
                  </m:oMath>
                </a14:m>
                <a:r>
                  <a:rPr lang="en-US" sz="1800" dirty="0">
                    <a:solidFill>
                      <a:schemeClr val="tx1"/>
                    </a:solidFill>
                  </a:rPr>
                  <a:t> </a:t>
                </a:r>
              </a:p>
              <a:p>
                <a:pPr marL="285750" indent="-285750" algn="just">
                  <a:buClr>
                    <a:schemeClr val="tx1"/>
                  </a:buClr>
                  <a:buFont typeface="Wingdings" panose="05000000000000000000" pitchFamily="2" charset="2"/>
                  <a:buChar char="Ø"/>
                </a:pPr>
                <a:r>
                  <a:rPr lang="en-US" sz="1800" dirty="0">
                    <a:solidFill>
                      <a:schemeClr val="tx1"/>
                    </a:solidFill>
                  </a:rPr>
                  <a:t>We propose increasing label smoothing for classes with more instances to balance model confidence, ensuring head classes, which have more varied examples, do not overshadow tail classes with fewer examples.</a:t>
                </a:r>
                <a:endParaRPr lang="en-IN" sz="1800" dirty="0">
                  <a:solidFill>
                    <a:schemeClr val="tx1"/>
                  </a:solidFill>
                </a:endParaRPr>
              </a:p>
            </p:txBody>
          </p:sp>
        </mc:Choice>
        <mc:Fallback xmlns="">
          <p:sp>
            <p:nvSpPr>
              <p:cNvPr id="6" name="Content Placeholder 2">
                <a:extLst>
                  <a:ext uri="{FF2B5EF4-FFF2-40B4-BE49-F238E27FC236}">
                    <a16:creationId xmlns:a16="http://schemas.microsoft.com/office/drawing/2014/main" id="{826DE4D0-BC66-F5D6-7EEF-D23F033955AC}"/>
                  </a:ext>
                </a:extLst>
              </p:cNvPr>
              <p:cNvSpPr txBox="1">
                <a:spLocks noRot="1" noChangeAspect="1" noMove="1" noResize="1" noEditPoints="1" noAdjustHandles="1" noChangeArrowheads="1" noChangeShapeType="1" noTextEdit="1"/>
              </p:cNvSpPr>
              <p:nvPr/>
            </p:nvSpPr>
            <p:spPr>
              <a:xfrm>
                <a:off x="304800" y="2358220"/>
                <a:ext cx="5063613" cy="2464264"/>
              </a:xfrm>
              <a:prstGeom prst="rect">
                <a:avLst/>
              </a:prstGeom>
              <a:blipFill>
                <a:blip r:embed="rId2"/>
                <a:stretch>
                  <a:fillRect l="-722" t="-2475" r="-963" b="-71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7A2D28BE-089E-4D1C-9B63-8E887AD6E5A6}"/>
                  </a:ext>
                </a:extLst>
              </p:cNvPr>
              <p:cNvSpPr txBox="1">
                <a:spLocks/>
              </p:cNvSpPr>
              <p:nvPr/>
            </p:nvSpPr>
            <p:spPr>
              <a:xfrm>
                <a:off x="6096000" y="419100"/>
                <a:ext cx="5835315" cy="193912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marL="285750" indent="-285750">
                  <a:buClr>
                    <a:schemeClr val="tx1"/>
                  </a:buClr>
                  <a:buFont typeface="Wingdings" panose="05000000000000000000" pitchFamily="2" charset="2"/>
                  <a:buChar char="Ø"/>
                </a:pPr>
                <a:r>
                  <a:rPr lang="en-US" sz="1800" cap="none" dirty="0">
                    <a:solidFill>
                      <a:schemeClr val="tx1"/>
                    </a:solidFill>
                  </a:rPr>
                  <a:t>Now according to our proposed method the optimal solution of </a:t>
                </a:r>
                <a14:m>
                  <m:oMath xmlns:m="http://schemas.openxmlformats.org/officeDocument/2006/math">
                    <m:sSubSup>
                      <m:sSubSupPr>
                        <m:ctrlPr>
                          <a:rPr lang="en-IN" sz="1800" i="1" cap="none">
                            <a:solidFill>
                              <a:schemeClr val="tx1"/>
                            </a:solidFill>
                            <a:latin typeface="Cambria Math" panose="02040503050406030204" pitchFamily="18" charset="0"/>
                          </a:rPr>
                        </m:ctrlPr>
                      </m:sSubSupPr>
                      <m:e>
                        <m:r>
                          <a:rPr lang="en-IN" sz="1800" b="1" i="1" cap="none">
                            <a:solidFill>
                              <a:schemeClr val="tx1"/>
                            </a:solidFill>
                            <a:latin typeface="Cambria Math" panose="02040503050406030204" pitchFamily="18" charset="0"/>
                          </a:rPr>
                          <m:t>𝒘</m:t>
                        </m:r>
                      </m:e>
                      <m:sub>
                        <m:r>
                          <a:rPr lang="en-IN" sz="1800" b="1" i="1" cap="none">
                            <a:solidFill>
                              <a:schemeClr val="tx1"/>
                            </a:solidFill>
                            <a:latin typeface="Cambria Math" panose="02040503050406030204" pitchFamily="18" charset="0"/>
                          </a:rPr>
                          <m:t>𝒊</m:t>
                        </m:r>
                      </m:sub>
                      <m:sup>
                        <m:r>
                          <a:rPr lang="en-IN" sz="1800" b="1" i="1" cap="none">
                            <a:solidFill>
                              <a:schemeClr val="tx1"/>
                            </a:solidFill>
                            <a:latin typeface="Cambria Math" panose="02040503050406030204" pitchFamily="18" charset="0"/>
                          </a:rPr>
                          <m:t>𝑻</m:t>
                        </m:r>
                      </m:sup>
                    </m:sSubSup>
                    <m:r>
                      <a:rPr lang="en-IN" sz="1800" b="1" i="1" cap="none">
                        <a:solidFill>
                          <a:schemeClr val="tx1"/>
                        </a:solidFill>
                        <a:latin typeface="Cambria Math" panose="02040503050406030204" pitchFamily="18" charset="0"/>
                      </a:rPr>
                      <m:t>𝒙</m:t>
                    </m:r>
                  </m:oMath>
                </a14:m>
                <a:r>
                  <a:rPr lang="en-US" sz="1800" cap="none" dirty="0">
                    <a:solidFill>
                      <a:schemeClr val="tx1"/>
                    </a:solidFill>
                  </a:rPr>
                  <a:t> is given by</a:t>
                </a:r>
              </a:p>
              <a:p>
                <a:r>
                  <a:rPr lang="en-US" sz="1800" dirty="0">
                    <a:solidFill>
                      <a:schemeClr val="tx1"/>
                    </a:solidFill>
                  </a:rPr>
                  <a:t> </a:t>
                </a:r>
                <a14:m>
                  <m:oMath xmlns:m="http://schemas.openxmlformats.org/officeDocument/2006/math">
                    <m:sSubSup>
                      <m:sSubSupPr>
                        <m:ctrlPr>
                          <a:rPr lang="en-IN" sz="1800" i="1">
                            <a:solidFill>
                              <a:schemeClr val="tx1"/>
                            </a:solidFill>
                            <a:latin typeface="Cambria Math" panose="02040503050406030204" pitchFamily="18" charset="0"/>
                          </a:rPr>
                        </m:ctrlPr>
                      </m:sSubSupPr>
                      <m:e>
                        <m:sSup>
                          <m:sSupPr>
                            <m:ctrlPr>
                              <a:rPr lang="en-IN" sz="1800" i="1" smtClean="0">
                                <a:solidFill>
                                  <a:schemeClr val="tx1"/>
                                </a:solidFill>
                                <a:latin typeface="Cambria Math" panose="02040503050406030204" pitchFamily="18" charset="0"/>
                              </a:rPr>
                            </m:ctrlPr>
                          </m:sSupPr>
                          <m:e>
                            <m:r>
                              <a:rPr lang="en-IN" sz="1800" b="1" i="1">
                                <a:solidFill>
                                  <a:schemeClr val="tx1"/>
                                </a:solidFill>
                                <a:latin typeface="Cambria Math" panose="02040503050406030204" pitchFamily="18" charset="0"/>
                              </a:rPr>
                              <m:t>𝒘</m:t>
                            </m:r>
                          </m:e>
                          <m:sup>
                            <m:r>
                              <a:rPr lang="en-IN" sz="1800" b="1" i="1">
                                <a:solidFill>
                                  <a:schemeClr val="tx1"/>
                                </a:solidFill>
                                <a:latin typeface="Cambria Math" panose="02040503050406030204" pitchFamily="18" charset="0"/>
                              </a:rPr>
                              <m:t>∗</m:t>
                            </m:r>
                          </m:sup>
                        </m:sSup>
                      </m:e>
                      <m:sub>
                        <m:r>
                          <a:rPr lang="en-IN" sz="1800" b="1" i="1">
                            <a:solidFill>
                              <a:schemeClr val="tx1"/>
                            </a:solidFill>
                            <a:latin typeface="Cambria Math" panose="02040503050406030204" pitchFamily="18" charset="0"/>
                          </a:rPr>
                          <m:t>𝒊</m:t>
                        </m:r>
                      </m:sub>
                      <m:sup>
                        <m:r>
                          <a:rPr lang="en-IN" sz="1800" b="1" i="1">
                            <a:solidFill>
                              <a:schemeClr val="tx1"/>
                            </a:solidFill>
                            <a:latin typeface="Cambria Math" panose="02040503050406030204" pitchFamily="18" charset="0"/>
                          </a:rPr>
                          <m:t>𝑻</m:t>
                        </m:r>
                      </m:sup>
                    </m:sSubSup>
                    <m:r>
                      <a:rPr lang="en-IN" sz="1800" b="1" i="1">
                        <a:solidFill>
                          <a:schemeClr val="tx1"/>
                        </a:solidFill>
                        <a:latin typeface="Cambria Math" panose="02040503050406030204" pitchFamily="18" charset="0"/>
                      </a:rPr>
                      <m:t>𝒙</m:t>
                    </m:r>
                    <m:r>
                      <a:rPr lang="en-IN" sz="1800" b="1" i="1">
                        <a:solidFill>
                          <a:schemeClr val="tx1"/>
                        </a:solidFill>
                        <a:latin typeface="Cambria Math" panose="02040503050406030204" pitchFamily="18" charset="0"/>
                      </a:rPr>
                      <m:t>=</m:t>
                    </m:r>
                    <m:d>
                      <m:dPr>
                        <m:begChr m:val="{"/>
                        <m:endChr m:val=""/>
                        <m:ctrlPr>
                          <a:rPr lang="en-IN" sz="1800" i="1">
                            <a:solidFill>
                              <a:schemeClr val="tx1"/>
                            </a:solidFill>
                            <a:latin typeface="Cambria Math" panose="02040503050406030204" pitchFamily="18" charset="0"/>
                          </a:rPr>
                        </m:ctrlPr>
                      </m:dPr>
                      <m:e>
                        <m:eqArr>
                          <m:eqArrPr>
                            <m:ctrlPr>
                              <a:rPr lang="en-IN" sz="1800" i="1">
                                <a:solidFill>
                                  <a:schemeClr val="tx1"/>
                                </a:solidFill>
                                <a:latin typeface="Cambria Math" panose="02040503050406030204" pitchFamily="18" charset="0"/>
                              </a:rPr>
                            </m:ctrlPr>
                          </m:eqArrPr>
                          <m:e>
                            <m:f>
                              <m:fPr>
                                <m:ctrlPr>
                                  <a:rPr lang="en-IN" sz="1800" i="1">
                                    <a:solidFill>
                                      <a:schemeClr val="tx1"/>
                                    </a:solidFill>
                                    <a:latin typeface="Cambria Math" panose="02040503050406030204" pitchFamily="18" charset="0"/>
                                  </a:rPr>
                                </m:ctrlPr>
                              </m:fPr>
                              <m:num>
                                <m:r>
                                  <a:rPr lang="en-IN" sz="1800" b="1" i="1">
                                    <a:solidFill>
                                      <a:schemeClr val="tx1"/>
                                    </a:solidFill>
                                    <a:latin typeface="Cambria Math" panose="02040503050406030204" pitchFamily="18" charset="0"/>
                                  </a:rPr>
                                  <m:t>𝐥𝐨𝐠</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𝑲</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𝟏</m:t>
                                </m:r>
                                <m:r>
                                  <a:rPr lang="en-IN" sz="1800" b="1" i="1">
                                    <a:solidFill>
                                      <a:schemeClr val="tx1"/>
                                    </a:solidFill>
                                    <a:latin typeface="Cambria Math" panose="02040503050406030204" pitchFamily="18" charset="0"/>
                                  </a:rPr>
                                  <m:t>−</m:t>
                                </m:r>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ea typeface="Cambria Math" panose="02040503050406030204" pitchFamily="18" charset="0"/>
                                      </a:rPr>
                                      <m:t>𝜺</m:t>
                                    </m:r>
                                  </m:e>
                                  <m:sub>
                                    <m:r>
                                      <a:rPr lang="en-IN" sz="1800" b="1" i="1">
                                        <a:solidFill>
                                          <a:schemeClr val="tx1"/>
                                        </a:solidFill>
                                        <a:latin typeface="Cambria Math" panose="02040503050406030204" pitchFamily="18" charset="0"/>
                                      </a:rPr>
                                      <m:t>𝒚</m:t>
                                    </m:r>
                                  </m:sub>
                                </m:sSub>
                                <m:r>
                                  <a:rPr lang="en-IN" sz="1800" b="1" i="1">
                                    <a:solidFill>
                                      <a:schemeClr val="tx1"/>
                                    </a:solidFill>
                                    <a:latin typeface="Cambria Math" panose="02040503050406030204" pitchFamily="18" charset="0"/>
                                  </a:rPr>
                                  <m:t>))</m:t>
                                </m:r>
                              </m:num>
                              <m:den>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𝒏</m:t>
                                    </m:r>
                                  </m:e>
                                  <m:sub>
                                    <m:r>
                                      <a:rPr lang="en-IN" sz="1800" b="1" i="1">
                                        <a:solidFill>
                                          <a:schemeClr val="tx1"/>
                                        </a:solidFill>
                                        <a:latin typeface="Cambria Math" panose="02040503050406030204" pitchFamily="18" charset="0"/>
                                      </a:rPr>
                                      <m:t>𝒚</m:t>
                                    </m:r>
                                  </m:sub>
                                </m:sSub>
                                <m:sSub>
                                  <m:sSubPr>
                                    <m:ctrlPr>
                                      <a:rPr lang="en-IN" sz="1800" i="1">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ea typeface="Cambria Math" panose="02040503050406030204" pitchFamily="18" charset="0"/>
                                      </a:rPr>
                                      <m:t>𝜺</m:t>
                                    </m:r>
                                  </m:e>
                                  <m:sub>
                                    <m:r>
                                      <a:rPr lang="en-IN" sz="1800" b="1" i="1">
                                        <a:solidFill>
                                          <a:schemeClr val="tx1"/>
                                        </a:solidFill>
                                        <a:latin typeface="Cambria Math" panose="02040503050406030204" pitchFamily="18" charset="0"/>
                                      </a:rPr>
                                      <m:t>𝒚</m:t>
                                    </m:r>
                                  </m:sub>
                                </m:sSub>
                              </m:den>
                            </m:f>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𝒄</m:t>
                            </m:r>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𝒊𝒇</m:t>
                            </m:r>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𝒊</m:t>
                            </m:r>
                            <m:r>
                              <a:rPr lang="en-IN" sz="1800" b="1" i="1">
                                <a:solidFill>
                                  <a:schemeClr val="tx1"/>
                                </a:solidFill>
                                <a:latin typeface="Cambria Math" panose="02040503050406030204" pitchFamily="18" charset="0"/>
                              </a:rPr>
                              <m:t>=</m:t>
                            </m:r>
                            <m:r>
                              <a:rPr lang="en-IN" sz="1800" b="1" i="1">
                                <a:solidFill>
                                  <a:schemeClr val="tx1"/>
                                </a:solidFill>
                                <a:latin typeface="Cambria Math" panose="02040503050406030204" pitchFamily="18" charset="0"/>
                              </a:rPr>
                              <m:t>𝒚</m:t>
                            </m:r>
                          </m:e>
                          <m:e>
                            <m:r>
                              <a:rPr lang="en-IN" sz="1800" b="1" i="1">
                                <a:solidFill>
                                  <a:schemeClr val="tx1"/>
                                </a:solidFill>
                                <a:latin typeface="Cambria Math" panose="02040503050406030204" pitchFamily="18" charset="0"/>
                              </a:rPr>
                              <m:t>𝒄</m:t>
                            </m:r>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𝒊𝒇</m:t>
                            </m:r>
                            <m:r>
                              <a:rPr lang="en-IN" sz="1800" b="1" i="1">
                                <a:solidFill>
                                  <a:schemeClr val="tx1"/>
                                </a:solidFill>
                                <a:latin typeface="Cambria Math" panose="02040503050406030204" pitchFamily="18" charset="0"/>
                              </a:rPr>
                              <m:t> </m:t>
                            </m:r>
                            <m:r>
                              <a:rPr lang="en-IN" sz="1800" b="1" i="1">
                                <a:solidFill>
                                  <a:schemeClr val="tx1"/>
                                </a:solidFill>
                                <a:latin typeface="Cambria Math" panose="02040503050406030204" pitchFamily="18" charset="0"/>
                              </a:rPr>
                              <m:t>𝒊</m:t>
                            </m:r>
                            <m:r>
                              <a:rPr lang="en-IN" sz="1800" b="1" i="1">
                                <a:solidFill>
                                  <a:schemeClr val="tx1"/>
                                </a:solidFill>
                                <a:latin typeface="Cambria Math" panose="02040503050406030204" pitchFamily="18" charset="0"/>
                                <a:ea typeface="Cambria Math" panose="02040503050406030204" pitchFamily="18" charset="0"/>
                              </a:rPr>
                              <m:t>≠</m:t>
                            </m:r>
                            <m:r>
                              <a:rPr lang="en-IN" sz="1800" b="1" i="1">
                                <a:solidFill>
                                  <a:schemeClr val="tx1"/>
                                </a:solidFill>
                                <a:latin typeface="Cambria Math" panose="02040503050406030204" pitchFamily="18" charset="0"/>
                                <a:ea typeface="Cambria Math" panose="02040503050406030204" pitchFamily="18" charset="0"/>
                              </a:rPr>
                              <m:t>𝒚</m:t>
                            </m:r>
                          </m:e>
                        </m:eqArr>
                      </m:e>
                    </m:d>
                  </m:oMath>
                </a14:m>
                <a:endParaRPr lang="en-IN" sz="1800" dirty="0">
                  <a:solidFill>
                    <a:schemeClr val="tx1"/>
                  </a:solidFill>
                </a:endParaRPr>
              </a:p>
            </p:txBody>
          </p:sp>
        </mc:Choice>
        <mc:Fallback xmlns="">
          <p:sp>
            <p:nvSpPr>
              <p:cNvPr id="7" name="Content Placeholder 4">
                <a:extLst>
                  <a:ext uri="{FF2B5EF4-FFF2-40B4-BE49-F238E27FC236}">
                    <a16:creationId xmlns:a16="http://schemas.microsoft.com/office/drawing/2014/main" id="{7A2D28BE-089E-4D1C-9B63-8E887AD6E5A6}"/>
                  </a:ext>
                </a:extLst>
              </p:cNvPr>
              <p:cNvSpPr txBox="1">
                <a:spLocks noRot="1" noChangeAspect="1" noMove="1" noResize="1" noEditPoints="1" noAdjustHandles="1" noChangeArrowheads="1" noChangeShapeType="1" noTextEdit="1"/>
              </p:cNvSpPr>
              <p:nvPr/>
            </p:nvSpPr>
            <p:spPr>
              <a:xfrm>
                <a:off x="6096000" y="419100"/>
                <a:ext cx="5835315" cy="1939121"/>
              </a:xfrm>
              <a:prstGeom prst="rect">
                <a:avLst/>
              </a:prstGeom>
              <a:blipFill>
                <a:blip r:embed="rId3"/>
                <a:stretch>
                  <a:fillRect l="-627" t="-31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32FD6E-E515-2E31-7CC0-E0617D8223AC}"/>
                  </a:ext>
                </a:extLst>
              </p:cNvPr>
              <p:cNvSpPr txBox="1"/>
              <p:nvPr/>
            </p:nvSpPr>
            <p:spPr>
              <a:xfrm>
                <a:off x="6096000" y="3137483"/>
                <a:ext cx="5722374" cy="3020955"/>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chemeClr val="tx1"/>
                    </a:solidFill>
                    <a:effectLst/>
                  </a:rPr>
                  <a:t>To achieve this, we introduce different types of related functions </a:t>
                </a:r>
                <a14:m>
                  <m:oMath xmlns:m="http://schemas.openxmlformats.org/officeDocument/2006/math">
                    <m:r>
                      <a:rPr lang="en-IN" b="0" i="1" smtClean="0">
                        <a:solidFill>
                          <a:schemeClr val="tx1"/>
                        </a:solidFill>
                        <a:effectLst/>
                        <a:latin typeface="Cambria Math" panose="02040503050406030204" pitchFamily="18" charset="0"/>
                      </a:rPr>
                      <m:t>𝑓</m:t>
                    </m:r>
                    <m:r>
                      <a:rPr lang="en-IN" b="0" i="1" smtClean="0">
                        <a:solidFill>
                          <a:schemeClr val="tx1"/>
                        </a:solidFill>
                        <a:effectLst/>
                        <a:latin typeface="Cambria Math" panose="02040503050406030204" pitchFamily="18" charset="0"/>
                      </a:rPr>
                      <m:t>(</m:t>
                    </m:r>
                    <m:sSub>
                      <m:sSubPr>
                        <m:ctrlPr>
                          <a:rPr lang="en-IN" b="0" i="1" smtClean="0">
                            <a:solidFill>
                              <a:schemeClr val="tx1"/>
                            </a:solidFill>
                            <a:effectLst/>
                            <a:latin typeface="Cambria Math" panose="02040503050406030204" pitchFamily="18" charset="0"/>
                          </a:rPr>
                        </m:ctrlPr>
                      </m:sSubPr>
                      <m:e>
                        <m:r>
                          <a:rPr lang="en-IN" b="0" i="1" smtClean="0">
                            <a:solidFill>
                              <a:schemeClr val="tx1"/>
                            </a:solidFill>
                            <a:effectLst/>
                            <a:latin typeface="Cambria Math" panose="02040503050406030204" pitchFamily="18" charset="0"/>
                          </a:rPr>
                          <m:t>𝑁</m:t>
                        </m:r>
                      </m:e>
                      <m:sub>
                        <m:r>
                          <a:rPr lang="en-IN" b="0" i="1" smtClean="0">
                            <a:solidFill>
                              <a:schemeClr val="tx1"/>
                            </a:solidFill>
                            <a:effectLst/>
                            <a:latin typeface="Cambria Math" panose="02040503050406030204" pitchFamily="18" charset="0"/>
                          </a:rPr>
                          <m:t>𝑦</m:t>
                        </m:r>
                      </m:sub>
                    </m:sSub>
                    <m:r>
                      <a:rPr lang="en-IN" b="0" i="1" smtClean="0">
                        <a:solidFill>
                          <a:schemeClr val="tx1"/>
                        </a:solidFill>
                        <a:effectLst/>
                        <a:latin typeface="Cambria Math" panose="02040503050406030204" pitchFamily="18" charset="0"/>
                      </a:rPr>
                      <m:t>)</m:t>
                    </m:r>
                  </m:oMath>
                </a14:m>
                <a:r>
                  <a:rPr lang="en-IN" dirty="0">
                    <a:solidFill>
                      <a:schemeClr val="tx1"/>
                    </a:solidFill>
                  </a:rPr>
                  <a:t> :</a:t>
                </a:r>
              </a:p>
              <a:p>
                <a:pPr marL="285750" indent="-285750" algn="just">
                  <a:buFont typeface="Wingdings" panose="05000000000000000000" pitchFamily="2" charset="2"/>
                  <a:buChar char="Ø"/>
                </a:pPr>
                <a:r>
                  <a:rPr lang="en-IN" dirty="0">
                    <a:solidFill>
                      <a:schemeClr val="tx1"/>
                    </a:solidFill>
                  </a:rPr>
                  <a:t>Concave form :</a:t>
                </a:r>
              </a:p>
              <a:p>
                <a:pPr algn="just"/>
                <a14:m>
                  <m:oMathPara xmlns:m="http://schemas.openxmlformats.org/officeDocument/2006/math">
                    <m:oMathParaPr>
                      <m:jc m:val="centerGroup"/>
                    </m:oMathParaPr>
                    <m:oMath xmlns:m="http://schemas.openxmlformats.org/officeDocument/2006/math">
                      <m:r>
                        <a:rPr lang="en-IN" b="0" i="1" smtClean="0">
                          <a:solidFill>
                            <a:schemeClr val="tx1"/>
                          </a:solidFill>
                          <a:effectLst/>
                          <a:latin typeface="Cambria Math" panose="02040503050406030204" pitchFamily="18" charset="0"/>
                        </a:rPr>
                        <m:t>𝑓</m:t>
                      </m:r>
                      <m:d>
                        <m:dPr>
                          <m:ctrlPr>
                            <a:rPr lang="en-IN" b="0" i="1" smtClean="0">
                              <a:solidFill>
                                <a:schemeClr val="tx1"/>
                              </a:solidFill>
                              <a:effectLst/>
                              <a:latin typeface="Cambria Math" panose="02040503050406030204" pitchFamily="18" charset="0"/>
                            </a:rPr>
                          </m:ctrlPr>
                        </m:dPr>
                        <m:e>
                          <m:sSub>
                            <m:sSubPr>
                              <m:ctrlPr>
                                <a:rPr lang="en-IN" b="0" i="1" smtClean="0">
                                  <a:solidFill>
                                    <a:schemeClr val="tx1"/>
                                  </a:solidFill>
                                  <a:effectLst/>
                                  <a:latin typeface="Cambria Math" panose="02040503050406030204" pitchFamily="18" charset="0"/>
                                </a:rPr>
                              </m:ctrlPr>
                            </m:sSubPr>
                            <m:e>
                              <m:r>
                                <a:rPr lang="en-IN" b="0" i="1" smtClean="0">
                                  <a:solidFill>
                                    <a:schemeClr val="tx1"/>
                                  </a:solidFill>
                                  <a:effectLst/>
                                  <a:latin typeface="Cambria Math" panose="02040503050406030204" pitchFamily="18" charset="0"/>
                                </a:rPr>
                                <m:t>𝑁</m:t>
                              </m:r>
                            </m:e>
                            <m:sub>
                              <m:r>
                                <a:rPr lang="en-IN" b="0" i="1" smtClean="0">
                                  <a:solidFill>
                                    <a:schemeClr val="tx1"/>
                                  </a:solidFill>
                                  <a:effectLst/>
                                  <a:latin typeface="Cambria Math" panose="02040503050406030204" pitchFamily="18" charset="0"/>
                                </a:rPr>
                                <m:t>𝑦</m:t>
                              </m:r>
                            </m:sub>
                          </m:sSub>
                        </m:e>
                      </m:d>
                      <m:r>
                        <a:rPr lang="en-IN" b="0" i="1" smtClean="0">
                          <a:solidFill>
                            <a:schemeClr val="tx1"/>
                          </a:solidFill>
                          <a:effectLst/>
                          <a:latin typeface="Cambria Math" panose="02040503050406030204" pitchFamily="18" charset="0"/>
                        </a:rPr>
                        <m:t>=</m:t>
                      </m:r>
                      <m:sSub>
                        <m:sSubPr>
                          <m:ctrlPr>
                            <a:rPr lang="en-IN" b="0" i="1" smtClean="0">
                              <a:solidFill>
                                <a:schemeClr val="tx1"/>
                              </a:solidFill>
                              <a:effectLst/>
                              <a:latin typeface="Cambria Math" panose="02040503050406030204" pitchFamily="18" charset="0"/>
                              <a:ea typeface="Cambria Math" panose="02040503050406030204" pitchFamily="18" charset="0"/>
                            </a:rPr>
                          </m:ctrlPr>
                        </m:sSubPr>
                        <m:e>
                          <m:r>
                            <a:rPr lang="en-IN" b="0" i="1" smtClean="0">
                              <a:solidFill>
                                <a:schemeClr val="tx1"/>
                              </a:solidFill>
                              <a:effectLst/>
                              <a:latin typeface="Cambria Math" panose="02040503050406030204" pitchFamily="18" charset="0"/>
                              <a:ea typeface="Cambria Math" panose="02040503050406030204" pitchFamily="18" charset="0"/>
                            </a:rPr>
                            <m:t>𝜀</m:t>
                          </m:r>
                        </m:e>
                        <m:sub>
                          <m:r>
                            <a:rPr lang="en-IN" b="0" i="1" smtClean="0">
                              <a:solidFill>
                                <a:schemeClr val="tx1"/>
                              </a:solidFill>
                              <a:effectLst/>
                              <a:latin typeface="Cambria Math" panose="02040503050406030204" pitchFamily="18" charset="0"/>
                              <a:ea typeface="Cambria Math" panose="02040503050406030204" pitchFamily="18" charset="0"/>
                            </a:rPr>
                            <m:t>𝐾</m:t>
                          </m:r>
                        </m:sub>
                      </m:sSub>
                      <m:r>
                        <a:rPr lang="en-IN" b="0" i="1" smtClean="0">
                          <a:solidFill>
                            <a:schemeClr val="tx1"/>
                          </a:solidFill>
                          <a:effectLst/>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smtClean="0">
                              <a:solidFill>
                                <a:schemeClr val="tx1"/>
                              </a:solidFill>
                              <a:latin typeface="Cambria Math" panose="02040503050406030204" pitchFamily="18" charset="0"/>
                              <a:ea typeface="Cambria Math" panose="02040503050406030204" pitchFamily="18" charset="0"/>
                            </a:rPr>
                            <m:t>1</m:t>
                          </m:r>
                        </m:sub>
                      </m:sSub>
                      <m:r>
                        <a:rPr lang="en-IN" b="0" i="1" smtClean="0">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a:solidFill>
                                <a:schemeClr val="tx1"/>
                              </a:solidFill>
                              <a:latin typeface="Cambria Math" panose="02040503050406030204" pitchFamily="18" charset="0"/>
                              <a:ea typeface="Cambria Math" panose="02040503050406030204" pitchFamily="18" charset="0"/>
                            </a:rPr>
                            <m:t>𝐾</m:t>
                          </m:r>
                        </m:sub>
                      </m:sSub>
                      <m:r>
                        <a:rPr lang="en-IN" b="0" i="1" smtClean="0">
                          <a:solidFill>
                            <a:schemeClr val="tx1"/>
                          </a:solidFill>
                          <a:effectLst/>
                          <a:latin typeface="Cambria Math" panose="02040503050406030204" pitchFamily="18" charset="0"/>
                          <a:ea typeface="Cambria Math" panose="02040503050406030204" pitchFamily="18" charset="0"/>
                        </a:rPr>
                        <m:t>)</m:t>
                      </m:r>
                      <m:func>
                        <m:funcPr>
                          <m:ctrlPr>
                            <a:rPr lang="en-IN" b="0" i="1" smtClean="0">
                              <a:solidFill>
                                <a:schemeClr val="tx1"/>
                              </a:solidFill>
                              <a:effectLst/>
                              <a:latin typeface="Cambria Math" panose="02040503050406030204" pitchFamily="18" charset="0"/>
                              <a:ea typeface="Cambria Math" panose="02040503050406030204" pitchFamily="18" charset="0"/>
                            </a:rPr>
                          </m:ctrlPr>
                        </m:funcPr>
                        <m:fName>
                          <m:r>
                            <m:rPr>
                              <m:sty m:val="p"/>
                            </m:rPr>
                            <a:rPr lang="en-IN" b="0" i="0" smtClean="0">
                              <a:solidFill>
                                <a:schemeClr val="tx1"/>
                              </a:solidFill>
                              <a:effectLst/>
                              <a:latin typeface="Cambria Math" panose="02040503050406030204" pitchFamily="18" charset="0"/>
                              <a:ea typeface="Cambria Math" panose="02040503050406030204" pitchFamily="18" charset="0"/>
                            </a:rPr>
                            <m:t>sin</m:t>
                          </m:r>
                        </m:fName>
                        <m:e>
                          <m:d>
                            <m:dPr>
                              <m:ctrlPr>
                                <a:rPr lang="en-IN" b="0" i="1" smtClean="0">
                                  <a:solidFill>
                                    <a:schemeClr val="tx1"/>
                                  </a:solidFill>
                                  <a:effectLst/>
                                  <a:latin typeface="Cambria Math" panose="02040503050406030204" pitchFamily="18" charset="0"/>
                                  <a:ea typeface="Cambria Math" panose="02040503050406030204" pitchFamily="18" charset="0"/>
                                </a:rPr>
                              </m:ctrlPr>
                            </m:dPr>
                            <m:e>
                              <m:f>
                                <m:fPr>
                                  <m:ctrlPr>
                                    <a:rPr lang="en-IN" b="0" i="1">
                                      <a:solidFill>
                                        <a:schemeClr val="tx1"/>
                                      </a:solidFill>
                                      <a:latin typeface="Cambria Math" panose="02040503050406030204" pitchFamily="18" charset="0"/>
                                      <a:ea typeface="Cambria Math" panose="02040503050406030204" pitchFamily="18" charset="0"/>
                                    </a:rPr>
                                  </m:ctrlPr>
                                </m:fPr>
                                <m:num>
                                  <m:r>
                                    <a:rPr lang="en-IN" b="0" i="1">
                                      <a:solidFill>
                                        <a:schemeClr val="tx1"/>
                                      </a:solidFill>
                                      <a:latin typeface="Cambria Math" panose="02040503050406030204" pitchFamily="18" charset="0"/>
                                      <a:ea typeface="Cambria Math" panose="02040503050406030204" pitchFamily="18" charset="0"/>
                                    </a:rPr>
                                    <m:t>𝜋</m:t>
                                  </m:r>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𝑦</m:t>
                                      </m:r>
                                    </m:sub>
                                  </m:sSub>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𝐾</m:t>
                                      </m:r>
                                    </m:sub>
                                  </m:sSub>
                                  <m:r>
                                    <a:rPr lang="en-IN" b="0" i="1">
                                      <a:solidFill>
                                        <a:schemeClr val="tx1"/>
                                      </a:solidFill>
                                      <a:latin typeface="Cambria Math" panose="02040503050406030204" pitchFamily="18" charset="0"/>
                                      <a:ea typeface="Cambria Math" panose="02040503050406030204" pitchFamily="18" charset="0"/>
                                    </a:rPr>
                                    <m:t>)</m:t>
                                  </m:r>
                                </m:num>
                                <m:den>
                                  <m:r>
                                    <a:rPr lang="en-IN" b="0" i="1">
                                      <a:solidFill>
                                        <a:schemeClr val="tx1"/>
                                      </a:solidFill>
                                      <a:latin typeface="Cambria Math" panose="02040503050406030204" pitchFamily="18" charset="0"/>
                                      <a:ea typeface="Cambria Math" panose="02040503050406030204" pitchFamily="18" charset="0"/>
                                    </a:rPr>
                                    <m:t>2(</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1</m:t>
                                      </m:r>
                                    </m:sub>
                                  </m:sSub>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𝑘</m:t>
                                      </m:r>
                                    </m:sub>
                                  </m:sSub>
                                  <m:r>
                                    <a:rPr lang="en-IN" b="0" i="1">
                                      <a:solidFill>
                                        <a:schemeClr val="tx1"/>
                                      </a:solidFill>
                                      <a:latin typeface="Cambria Math" panose="02040503050406030204" pitchFamily="18" charset="0"/>
                                      <a:ea typeface="Cambria Math" panose="02040503050406030204" pitchFamily="18" charset="0"/>
                                    </a:rPr>
                                    <m:t>)</m:t>
                                  </m:r>
                                </m:den>
                              </m:f>
                            </m:e>
                          </m:d>
                        </m:e>
                      </m:func>
                    </m:oMath>
                  </m:oMathPara>
                </a14:m>
                <a:endParaRPr lang="en-IN" dirty="0">
                  <a:solidFill>
                    <a:schemeClr val="tx1"/>
                  </a:solidFill>
                </a:endParaRPr>
              </a:p>
              <a:p>
                <a:pPr marL="285750" indent="-285750" algn="just">
                  <a:buFont typeface="Wingdings" panose="05000000000000000000" pitchFamily="2" charset="2"/>
                  <a:buChar char="Ø"/>
                </a:pPr>
                <a:r>
                  <a:rPr lang="en-IN" dirty="0">
                    <a:solidFill>
                      <a:schemeClr val="tx1"/>
                    </a:solidFill>
                  </a:rPr>
                  <a:t>Linear for :</a:t>
                </a:r>
              </a:p>
              <a:p>
                <a:pPr algn="just"/>
                <a14:m>
                  <m:oMathPara xmlns:m="http://schemas.openxmlformats.org/officeDocument/2006/math">
                    <m:oMathParaPr>
                      <m:jc m:val="centerGroup"/>
                    </m:oMathParaPr>
                    <m:oMath xmlns:m="http://schemas.openxmlformats.org/officeDocument/2006/math">
                      <m:r>
                        <a:rPr lang="en-IN" b="0" i="1" smtClean="0">
                          <a:solidFill>
                            <a:schemeClr val="tx1"/>
                          </a:solidFill>
                          <a:effectLst/>
                          <a:latin typeface="Cambria Math" panose="02040503050406030204" pitchFamily="18" charset="0"/>
                        </a:rPr>
                        <m:t>𝑓</m:t>
                      </m:r>
                      <m:d>
                        <m:dPr>
                          <m:ctrlPr>
                            <a:rPr lang="en-IN" b="0" i="1" smtClean="0">
                              <a:solidFill>
                                <a:schemeClr val="tx1"/>
                              </a:solidFill>
                              <a:effectLst/>
                              <a:latin typeface="Cambria Math" panose="02040503050406030204" pitchFamily="18" charset="0"/>
                            </a:rPr>
                          </m:ctrlPr>
                        </m:dPr>
                        <m:e>
                          <m:sSub>
                            <m:sSubPr>
                              <m:ctrlPr>
                                <a:rPr lang="en-IN" b="0" i="1" smtClean="0">
                                  <a:solidFill>
                                    <a:schemeClr val="tx1"/>
                                  </a:solidFill>
                                  <a:effectLst/>
                                  <a:latin typeface="Cambria Math" panose="02040503050406030204" pitchFamily="18" charset="0"/>
                                </a:rPr>
                              </m:ctrlPr>
                            </m:sSubPr>
                            <m:e>
                              <m:r>
                                <a:rPr lang="en-IN" b="0" i="1" smtClean="0">
                                  <a:solidFill>
                                    <a:schemeClr val="tx1"/>
                                  </a:solidFill>
                                  <a:effectLst/>
                                  <a:latin typeface="Cambria Math" panose="02040503050406030204" pitchFamily="18" charset="0"/>
                                </a:rPr>
                                <m:t>𝑁</m:t>
                              </m:r>
                            </m:e>
                            <m:sub>
                              <m:r>
                                <a:rPr lang="en-IN" b="0" i="1" smtClean="0">
                                  <a:solidFill>
                                    <a:schemeClr val="tx1"/>
                                  </a:solidFill>
                                  <a:effectLst/>
                                  <a:latin typeface="Cambria Math" panose="02040503050406030204" pitchFamily="18" charset="0"/>
                                </a:rPr>
                                <m:t>𝑦</m:t>
                              </m:r>
                            </m:sub>
                          </m:sSub>
                        </m:e>
                      </m:d>
                      <m:r>
                        <a:rPr lang="en-IN" b="0" i="1" smtClean="0">
                          <a:solidFill>
                            <a:schemeClr val="tx1"/>
                          </a:solidFill>
                          <a:effectLst/>
                          <a:latin typeface="Cambria Math" panose="02040503050406030204" pitchFamily="18" charset="0"/>
                        </a:rPr>
                        <m:t>=</m:t>
                      </m:r>
                      <m:sSub>
                        <m:sSubPr>
                          <m:ctrlPr>
                            <a:rPr lang="en-IN" b="0" i="1" smtClean="0">
                              <a:solidFill>
                                <a:schemeClr val="tx1"/>
                              </a:solidFill>
                              <a:effectLst/>
                              <a:latin typeface="Cambria Math" panose="02040503050406030204" pitchFamily="18" charset="0"/>
                              <a:ea typeface="Cambria Math" panose="02040503050406030204" pitchFamily="18" charset="0"/>
                            </a:rPr>
                          </m:ctrlPr>
                        </m:sSubPr>
                        <m:e>
                          <m:r>
                            <a:rPr lang="en-IN" b="0" i="1" smtClean="0">
                              <a:solidFill>
                                <a:schemeClr val="tx1"/>
                              </a:solidFill>
                              <a:effectLst/>
                              <a:latin typeface="Cambria Math" panose="02040503050406030204" pitchFamily="18" charset="0"/>
                              <a:ea typeface="Cambria Math" panose="02040503050406030204" pitchFamily="18" charset="0"/>
                            </a:rPr>
                            <m:t>𝜀</m:t>
                          </m:r>
                        </m:e>
                        <m:sub>
                          <m:r>
                            <a:rPr lang="en-IN" b="0" i="1" smtClean="0">
                              <a:solidFill>
                                <a:schemeClr val="tx1"/>
                              </a:solidFill>
                              <a:effectLst/>
                              <a:latin typeface="Cambria Math" panose="02040503050406030204" pitchFamily="18" charset="0"/>
                              <a:ea typeface="Cambria Math" panose="02040503050406030204" pitchFamily="18" charset="0"/>
                            </a:rPr>
                            <m:t>𝐾</m:t>
                          </m:r>
                        </m:sub>
                      </m:sSub>
                      <m:r>
                        <a:rPr lang="en-IN" b="0" i="1" smtClean="0">
                          <a:solidFill>
                            <a:schemeClr val="tx1"/>
                          </a:solidFill>
                          <a:effectLst/>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smtClean="0">
                              <a:solidFill>
                                <a:schemeClr val="tx1"/>
                              </a:solidFill>
                              <a:latin typeface="Cambria Math" panose="02040503050406030204" pitchFamily="18" charset="0"/>
                              <a:ea typeface="Cambria Math" panose="02040503050406030204" pitchFamily="18" charset="0"/>
                            </a:rPr>
                            <m:t>1</m:t>
                          </m:r>
                        </m:sub>
                      </m:sSub>
                      <m:r>
                        <a:rPr lang="en-IN" b="0" i="1" smtClean="0">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a:solidFill>
                                <a:schemeClr val="tx1"/>
                              </a:solidFill>
                              <a:latin typeface="Cambria Math" panose="02040503050406030204" pitchFamily="18" charset="0"/>
                              <a:ea typeface="Cambria Math" panose="02040503050406030204" pitchFamily="18" charset="0"/>
                            </a:rPr>
                            <m:t>𝐾</m:t>
                          </m:r>
                        </m:sub>
                      </m:sSub>
                      <m:r>
                        <a:rPr lang="en-IN" b="0" i="1" smtClean="0">
                          <a:solidFill>
                            <a:schemeClr val="tx1"/>
                          </a:solidFill>
                          <a:effectLst/>
                          <a:latin typeface="Cambria Math" panose="02040503050406030204" pitchFamily="18" charset="0"/>
                          <a:ea typeface="Cambria Math" panose="02040503050406030204" pitchFamily="18" charset="0"/>
                        </a:rPr>
                        <m:t>)</m:t>
                      </m:r>
                      <m:d>
                        <m:dPr>
                          <m:ctrlPr>
                            <a:rPr lang="en-IN" b="0" i="1" smtClean="0">
                              <a:solidFill>
                                <a:schemeClr val="tx1"/>
                              </a:solidFill>
                              <a:effectLst/>
                              <a:latin typeface="Cambria Math" panose="02040503050406030204" pitchFamily="18" charset="0"/>
                              <a:ea typeface="Cambria Math" panose="02040503050406030204" pitchFamily="18" charset="0"/>
                            </a:rPr>
                          </m:ctrlPr>
                        </m:dPr>
                        <m:e>
                          <m:f>
                            <m:fPr>
                              <m:ctrlPr>
                                <a:rPr lang="en-IN" b="0" i="1" smtClean="0">
                                  <a:solidFill>
                                    <a:schemeClr val="tx1"/>
                                  </a:solidFill>
                                  <a:effectLst/>
                                  <a:latin typeface="Cambria Math" panose="02040503050406030204" pitchFamily="18" charset="0"/>
                                  <a:ea typeface="Cambria Math" panose="02040503050406030204" pitchFamily="18" charset="0"/>
                                </a:rPr>
                              </m:ctrlPr>
                            </m:fPr>
                            <m:num>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𝑦</m:t>
                                  </m:r>
                                </m:sub>
                              </m:sSub>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𝐾</m:t>
                                  </m:r>
                                </m:sub>
                              </m:sSub>
                              <m:r>
                                <a:rPr lang="en-IN" b="0" i="1">
                                  <a:solidFill>
                                    <a:schemeClr val="tx1"/>
                                  </a:solidFill>
                                  <a:latin typeface="Cambria Math" panose="02040503050406030204" pitchFamily="18" charset="0"/>
                                  <a:ea typeface="Cambria Math" panose="02040503050406030204" pitchFamily="18" charset="0"/>
                                </a:rPr>
                                <m:t>)</m:t>
                              </m:r>
                            </m:num>
                            <m:den>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smtClean="0">
                                      <a:solidFill>
                                        <a:schemeClr val="tx1"/>
                                      </a:solidFill>
                                      <a:latin typeface="Cambria Math" panose="02040503050406030204" pitchFamily="18" charset="0"/>
                                      <a:ea typeface="Cambria Math" panose="02040503050406030204" pitchFamily="18" charset="0"/>
                                    </a:rPr>
                                    <m:t>1</m:t>
                                  </m:r>
                                </m:sub>
                              </m:sSub>
                              <m:r>
                                <a:rPr lang="en-IN" b="0" i="1">
                                  <a:solidFill>
                                    <a:schemeClr val="tx1"/>
                                  </a:solidFill>
                                  <a:latin typeface="Cambria Math" panose="02040503050406030204" pitchFamily="18" charset="0"/>
                                  <a:ea typeface="Cambria Math" panose="02040503050406030204" pitchFamily="18" charset="0"/>
                                </a:rPr>
                                <m: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𝑁</m:t>
                                  </m:r>
                                </m:e>
                                <m:sub>
                                  <m:r>
                                    <a:rPr lang="en-IN" b="0" i="1">
                                      <a:solidFill>
                                        <a:schemeClr val="tx1"/>
                                      </a:solidFill>
                                      <a:latin typeface="Cambria Math" panose="02040503050406030204" pitchFamily="18" charset="0"/>
                                      <a:ea typeface="Cambria Math" panose="02040503050406030204" pitchFamily="18" charset="0"/>
                                    </a:rPr>
                                    <m:t>𝐾</m:t>
                                  </m:r>
                                </m:sub>
                              </m:sSub>
                              <m:r>
                                <a:rPr lang="en-IN" b="0" i="1">
                                  <a:solidFill>
                                    <a:schemeClr val="tx1"/>
                                  </a:solidFill>
                                  <a:latin typeface="Cambria Math" panose="02040503050406030204" pitchFamily="18" charset="0"/>
                                  <a:ea typeface="Cambria Math" panose="02040503050406030204" pitchFamily="18" charset="0"/>
                                </a:rPr>
                                <m:t>)</m:t>
                              </m:r>
                            </m:den>
                          </m:f>
                        </m:e>
                      </m:d>
                    </m:oMath>
                  </m:oMathPara>
                </a14:m>
                <a:endParaRPr lang="en-IN" dirty="0">
                  <a:solidFill>
                    <a:schemeClr val="tx1"/>
                  </a:solidFill>
                </a:endParaRPr>
              </a:p>
              <a:p>
                <a:pPr marL="285750" indent="-285750" algn="just">
                  <a:buFont typeface="Wingdings" panose="05000000000000000000" pitchFamily="2" charset="2"/>
                  <a:buChar char="Ø"/>
                </a:pPr>
                <a:r>
                  <a:rPr lang="en-US" b="0" i="0" dirty="0">
                    <a:solidFill>
                      <a:schemeClr val="tx1"/>
                    </a:solidFill>
                    <a:effectLst/>
                  </a:rPr>
                  <a:t>Here, </a:t>
                </a:r>
                <a14:m>
                  <m:oMath xmlns:m="http://schemas.openxmlformats.org/officeDocument/2006/math">
                    <m:sSub>
                      <m:sSubPr>
                        <m:ctrlPr>
                          <a:rPr lang="en-IN" b="0" i="1" smtClean="0">
                            <a:solidFill>
                              <a:schemeClr val="tx1"/>
                            </a:solidFill>
                            <a:effectLst/>
                            <a:latin typeface="Cambria Math" panose="02040503050406030204" pitchFamily="18" charset="0"/>
                            <a:ea typeface="Cambria Math" panose="02040503050406030204" pitchFamily="18" charset="0"/>
                          </a:rPr>
                        </m:ctrlPr>
                      </m:sSubPr>
                      <m:e>
                        <m:r>
                          <a:rPr lang="en-IN" b="0" i="1" smtClean="0">
                            <a:solidFill>
                              <a:schemeClr val="tx1"/>
                            </a:solidFill>
                            <a:effectLst/>
                            <a:latin typeface="Cambria Math" panose="02040503050406030204" pitchFamily="18" charset="0"/>
                            <a:ea typeface="Cambria Math" panose="02040503050406030204" pitchFamily="18" charset="0"/>
                          </a:rPr>
                          <m:t>𝜀</m:t>
                        </m:r>
                      </m:e>
                      <m:sub>
                        <m:r>
                          <a:rPr lang="en-IN" b="0" i="1" smtClean="0">
                            <a:solidFill>
                              <a:schemeClr val="tx1"/>
                            </a:solidFill>
                            <a:effectLst/>
                            <a:latin typeface="Cambria Math" panose="02040503050406030204" pitchFamily="18" charset="0"/>
                            <a:ea typeface="Cambria Math" panose="02040503050406030204" pitchFamily="18" charset="0"/>
                          </a:rPr>
                          <m:t>1</m:t>
                        </m:r>
                      </m:sub>
                    </m:sSub>
                  </m:oMath>
                </a14:m>
                <a:r>
                  <a:rPr lang="en-US" b="0" i="0" dirty="0">
                    <a:solidFill>
                      <a:schemeClr val="tx1"/>
                    </a:solidFill>
                    <a:effectLst/>
                  </a:rPr>
                  <a:t> and </a:t>
                </a:r>
                <a14:m>
                  <m:oMath xmlns:m="http://schemas.openxmlformats.org/officeDocument/2006/math">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a:solidFill>
                              <a:schemeClr val="tx1"/>
                            </a:solidFill>
                            <a:latin typeface="Cambria Math" panose="02040503050406030204" pitchFamily="18" charset="0"/>
                            <a:ea typeface="Cambria Math" panose="02040503050406030204" pitchFamily="18" charset="0"/>
                          </a:rPr>
                          <m:t>𝐾</m:t>
                        </m:r>
                      </m:sub>
                    </m:sSub>
                  </m:oMath>
                </a14:m>
                <a:r>
                  <a:rPr lang="en-US" b="0" i="0" dirty="0">
                    <a:solidFill>
                      <a:schemeClr val="tx1"/>
                    </a:solidFill>
                    <a:effectLst/>
                  </a:rPr>
                  <a:t> are two hyperparameters and </a:t>
                </a:r>
                <a14:m>
                  <m:oMath xmlns:m="http://schemas.openxmlformats.org/officeDocument/2006/math">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smtClean="0">
                            <a:solidFill>
                              <a:schemeClr val="tx1"/>
                            </a:solidFill>
                            <a:latin typeface="Cambria Math" panose="02040503050406030204" pitchFamily="18" charset="0"/>
                            <a:ea typeface="Cambria Math" panose="02040503050406030204" pitchFamily="18" charset="0"/>
                          </a:rPr>
                          <m:t>1</m:t>
                        </m:r>
                      </m:sub>
                    </m:sSub>
                    <m:r>
                      <a:rPr lang="en-IN" b="0" i="1" smtClean="0">
                        <a:solidFill>
                          <a:schemeClr val="tx1"/>
                        </a:solidFill>
                        <a:latin typeface="Cambria Math" panose="02040503050406030204" pitchFamily="18" charset="0"/>
                        <a:ea typeface="Cambria Math" panose="02040503050406030204" pitchFamily="18" charset="0"/>
                      </a:rPr>
                      <m:t>&gt;</m:t>
                    </m:r>
                    <m:sSub>
                      <m:sSubPr>
                        <m:ctrlPr>
                          <a:rPr lang="en-IN" b="0" i="1">
                            <a:solidFill>
                              <a:schemeClr val="tx1"/>
                            </a:solidFill>
                            <a:latin typeface="Cambria Math" panose="02040503050406030204" pitchFamily="18" charset="0"/>
                            <a:ea typeface="Cambria Math" panose="02040503050406030204" pitchFamily="18" charset="0"/>
                          </a:rPr>
                        </m:ctrlPr>
                      </m:sSubPr>
                      <m:e>
                        <m:r>
                          <a:rPr lang="en-IN" b="0" i="1">
                            <a:solidFill>
                              <a:schemeClr val="tx1"/>
                            </a:solidFill>
                            <a:latin typeface="Cambria Math" panose="02040503050406030204" pitchFamily="18" charset="0"/>
                            <a:ea typeface="Cambria Math" panose="02040503050406030204" pitchFamily="18" charset="0"/>
                          </a:rPr>
                          <m:t>𝜀</m:t>
                        </m:r>
                      </m:e>
                      <m:sub>
                        <m:r>
                          <a:rPr lang="en-IN" b="0" i="1">
                            <a:solidFill>
                              <a:schemeClr val="tx1"/>
                            </a:solidFill>
                            <a:latin typeface="Cambria Math" panose="02040503050406030204" pitchFamily="18" charset="0"/>
                            <a:ea typeface="Cambria Math" panose="02040503050406030204" pitchFamily="18" charset="0"/>
                          </a:rPr>
                          <m:t>𝐾</m:t>
                        </m:r>
                      </m:sub>
                    </m:sSub>
                  </m:oMath>
                </a14:m>
                <a:r>
                  <a:rPr lang="en-IN" dirty="0">
                    <a:solidFill>
                      <a:schemeClr val="tx1"/>
                    </a:solidFill>
                  </a:rPr>
                  <a:t>.</a:t>
                </a:r>
              </a:p>
              <a:p>
                <a:pPr algn="just"/>
                <a:endParaRPr lang="en-IN" dirty="0">
                  <a:solidFill>
                    <a:schemeClr val="tx1"/>
                  </a:solidFill>
                </a:endParaRPr>
              </a:p>
            </p:txBody>
          </p:sp>
        </mc:Choice>
        <mc:Fallback xmlns="">
          <p:sp>
            <p:nvSpPr>
              <p:cNvPr id="8" name="TextBox 7">
                <a:extLst>
                  <a:ext uri="{FF2B5EF4-FFF2-40B4-BE49-F238E27FC236}">
                    <a16:creationId xmlns:a16="http://schemas.microsoft.com/office/drawing/2014/main" id="{7532FD6E-E515-2E31-7CC0-E0617D8223AC}"/>
                  </a:ext>
                </a:extLst>
              </p:cNvPr>
              <p:cNvSpPr txBox="1">
                <a:spLocks noRot="1" noChangeAspect="1" noMove="1" noResize="1" noEditPoints="1" noAdjustHandles="1" noChangeArrowheads="1" noChangeShapeType="1" noTextEdit="1"/>
              </p:cNvSpPr>
              <p:nvPr/>
            </p:nvSpPr>
            <p:spPr>
              <a:xfrm>
                <a:off x="6096000" y="3137483"/>
                <a:ext cx="5722374" cy="3020955"/>
              </a:xfrm>
              <a:prstGeom prst="rect">
                <a:avLst/>
              </a:prstGeom>
              <a:blipFill>
                <a:blip r:embed="rId4"/>
                <a:stretch>
                  <a:fillRect l="-639" t="-1212" r="-852"/>
                </a:stretch>
              </a:blipFill>
            </p:spPr>
            <p:txBody>
              <a:bodyPr/>
              <a:lstStyle/>
              <a:p>
                <a:r>
                  <a:rPr lang="en-IN">
                    <a:noFill/>
                  </a:rPr>
                  <a:t> </a:t>
                </a:r>
              </a:p>
            </p:txBody>
          </p:sp>
        </mc:Fallback>
      </mc:AlternateContent>
    </p:spTree>
    <p:extLst>
      <p:ext uri="{BB962C8B-B14F-4D97-AF65-F5344CB8AC3E}">
        <p14:creationId xmlns:p14="http://schemas.microsoft.com/office/powerpoint/2010/main" val="371809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1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circle(in)">
                                      <p:cBhvr>
                                        <p:cTn id="17" dur="1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arn(inVertic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arn(inVertical)">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down)">
                                      <p:cBhvr>
                                        <p:cTn id="32" dur="10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down)">
                                      <p:cBhvr>
                                        <p:cTn id="37" dur="10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wipe(down)">
                                      <p:cBhvr>
                                        <p:cTn id="42" dur="1000"/>
                                        <p:tgtEl>
                                          <p:spTgt spid="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wipe(down)">
                                      <p:cBhvr>
                                        <p:cTn id="47" dur="1000"/>
                                        <p:tgtEl>
                                          <p:spTgt spid="8">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xEl>
                                              <p:pRg st="4" end="4"/>
                                            </p:txEl>
                                          </p:spTgt>
                                        </p:tgtEl>
                                        <p:attrNameLst>
                                          <p:attrName>style.visibility</p:attrName>
                                        </p:attrNameLst>
                                      </p:cBhvr>
                                      <p:to>
                                        <p:strVal val="visible"/>
                                      </p:to>
                                    </p:set>
                                    <p:animEffect transition="in" filter="wipe(down)">
                                      <p:cBhvr>
                                        <p:cTn id="52" dur="1000"/>
                                        <p:tgtEl>
                                          <p:spTgt spid="8">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8">
                                            <p:txEl>
                                              <p:pRg st="5" end="5"/>
                                            </p:txEl>
                                          </p:spTgt>
                                        </p:tgtEl>
                                        <p:attrNameLst>
                                          <p:attrName>style.visibility</p:attrName>
                                        </p:attrNameLst>
                                      </p:cBhvr>
                                      <p:to>
                                        <p:strVal val="visible"/>
                                      </p:to>
                                    </p:set>
                                    <p:animEffect transition="in" filter="wipe(down)">
                                      <p:cBhvr>
                                        <p:cTn id="57"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61343-6BDE-E157-3826-908E0AA49672}"/>
              </a:ext>
            </a:extLst>
          </p:cNvPr>
          <p:cNvSpPr>
            <a:spLocks noGrp="1"/>
          </p:cNvSpPr>
          <p:nvPr>
            <p:ph type="sldNum" sz="quarter" idx="12"/>
          </p:nvPr>
        </p:nvSpPr>
        <p:spPr>
          <a:xfrm>
            <a:off x="11747687" y="6465381"/>
            <a:ext cx="431425" cy="365125"/>
          </a:xfrm>
        </p:spPr>
        <p:txBody>
          <a:bodyPr/>
          <a:lstStyle/>
          <a:p>
            <a:endParaRPr lang="en-US" dirty="0"/>
          </a:p>
        </p:txBody>
      </p:sp>
      <p:pic>
        <p:nvPicPr>
          <p:cNvPr id="3" name="Picture Placeholder 16">
            <a:extLst>
              <a:ext uri="{FF2B5EF4-FFF2-40B4-BE49-F238E27FC236}">
                <a16:creationId xmlns:a16="http://schemas.microsoft.com/office/drawing/2014/main" id="{6DCCF18A-9ECA-49C6-B16C-101AE6CCB79F}"/>
              </a:ext>
            </a:extLst>
          </p:cNvPr>
          <p:cNvPicPr>
            <a:picLocks noChangeAspect="1"/>
          </p:cNvPicPr>
          <p:nvPr/>
        </p:nvPicPr>
        <p:blipFill rotWithShape="1">
          <a:blip r:embed="rId2">
            <a:extLst>
              <a:ext uri="{28A0092B-C50C-407E-A947-70E740481C1C}">
                <a14:useLocalDpi xmlns:a14="http://schemas.microsoft.com/office/drawing/2010/main" val="0"/>
              </a:ext>
            </a:extLst>
          </a:blip>
          <a:srcRect l="91" t="5783" r="85533" b="62510"/>
          <a:stretch/>
        </p:blipFill>
        <p:spPr>
          <a:xfrm>
            <a:off x="304800" y="1347678"/>
            <a:ext cx="1890188" cy="2081322"/>
          </a:xfrm>
          <a:prstGeom prst="rect">
            <a:avLst/>
          </a:prstGeom>
        </p:spPr>
      </p:pic>
      <p:pic>
        <p:nvPicPr>
          <p:cNvPr id="4" name="Picture 3">
            <a:extLst>
              <a:ext uri="{FF2B5EF4-FFF2-40B4-BE49-F238E27FC236}">
                <a16:creationId xmlns:a16="http://schemas.microsoft.com/office/drawing/2014/main" id="{69DF2C04-3733-E585-5849-996C3DF63D1E}"/>
              </a:ext>
            </a:extLst>
          </p:cNvPr>
          <p:cNvPicPr>
            <a:picLocks noChangeAspect="1"/>
          </p:cNvPicPr>
          <p:nvPr/>
        </p:nvPicPr>
        <p:blipFill rotWithShape="1">
          <a:blip r:embed="rId2">
            <a:extLst>
              <a:ext uri="{28A0092B-C50C-407E-A947-70E740481C1C}">
                <a14:useLocalDpi xmlns:a14="http://schemas.microsoft.com/office/drawing/2010/main" val="0"/>
              </a:ext>
            </a:extLst>
          </a:blip>
          <a:srcRect l="14911" t="969" r="5510" b="61824"/>
          <a:stretch/>
        </p:blipFill>
        <p:spPr>
          <a:xfrm>
            <a:off x="2808766" y="675861"/>
            <a:ext cx="9154634" cy="2551814"/>
          </a:xfrm>
          <a:prstGeom prst="rect">
            <a:avLst/>
          </a:prstGeom>
        </p:spPr>
      </p:pic>
      <p:pic>
        <p:nvPicPr>
          <p:cNvPr id="5" name="Picture 4">
            <a:extLst>
              <a:ext uri="{FF2B5EF4-FFF2-40B4-BE49-F238E27FC236}">
                <a16:creationId xmlns:a16="http://schemas.microsoft.com/office/drawing/2014/main" id="{DFC769C5-AAE0-0910-EBD7-5CB5C87FD030}"/>
              </a:ext>
            </a:extLst>
          </p:cNvPr>
          <p:cNvPicPr>
            <a:picLocks noChangeAspect="1"/>
          </p:cNvPicPr>
          <p:nvPr/>
        </p:nvPicPr>
        <p:blipFill rotWithShape="1">
          <a:blip r:embed="rId2">
            <a:extLst>
              <a:ext uri="{28A0092B-C50C-407E-A947-70E740481C1C}">
                <a14:useLocalDpi xmlns:a14="http://schemas.microsoft.com/office/drawing/2010/main" val="0"/>
              </a:ext>
            </a:extLst>
          </a:blip>
          <a:srcRect l="17712" t="50273" r="22857" b="5725"/>
          <a:stretch/>
        </p:blipFill>
        <p:spPr>
          <a:xfrm>
            <a:off x="2748514" y="3630325"/>
            <a:ext cx="7607598" cy="3017618"/>
          </a:xfrm>
          <a:prstGeom prst="rect">
            <a:avLst/>
          </a:prstGeom>
        </p:spPr>
      </p:pic>
      <p:cxnSp>
        <p:nvCxnSpPr>
          <p:cNvPr id="6" name="Connector: Elbow 5">
            <a:extLst>
              <a:ext uri="{FF2B5EF4-FFF2-40B4-BE49-F238E27FC236}">
                <a16:creationId xmlns:a16="http://schemas.microsoft.com/office/drawing/2014/main" id="{55B2C442-E8FF-E454-9990-F8A87D9F7216}"/>
              </a:ext>
            </a:extLst>
          </p:cNvPr>
          <p:cNvCxnSpPr>
            <a:cxnSpLocks/>
            <a:stCxn id="3" idx="3"/>
            <a:endCxn id="4" idx="1"/>
          </p:cNvCxnSpPr>
          <p:nvPr/>
        </p:nvCxnSpPr>
        <p:spPr>
          <a:xfrm flipV="1">
            <a:off x="2194988" y="1951768"/>
            <a:ext cx="613778" cy="4365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A1EE8E2B-557D-0842-FBA2-02D6BE00733C}"/>
              </a:ext>
            </a:extLst>
          </p:cNvPr>
          <p:cNvSpPr txBox="1"/>
          <p:nvPr/>
        </p:nvSpPr>
        <p:spPr>
          <a:xfrm>
            <a:off x="453655" y="25391"/>
            <a:ext cx="4216667" cy="584775"/>
          </a:xfrm>
          <a:prstGeom prst="rect">
            <a:avLst/>
          </a:prstGeom>
          <a:noFill/>
        </p:spPr>
        <p:txBody>
          <a:bodyPr wrap="square">
            <a:spAutoFit/>
          </a:bodyPr>
          <a:lstStyle/>
          <a:p>
            <a:r>
              <a:rPr lang="en-IN" sz="3200" b="1" i="0" dirty="0">
                <a:solidFill>
                  <a:schemeClr val="tx2"/>
                </a:solidFill>
                <a:effectLst/>
                <a:latin typeface="+mj-lt"/>
              </a:rPr>
              <a:t>Proposed Framework </a:t>
            </a:r>
            <a:endParaRPr lang="en-IN" sz="3200" b="1" dirty="0">
              <a:solidFill>
                <a:schemeClr val="tx2"/>
              </a:solidFill>
              <a:latin typeface="+mj-lt"/>
            </a:endParaRPr>
          </a:p>
        </p:txBody>
      </p:sp>
      <p:cxnSp>
        <p:nvCxnSpPr>
          <p:cNvPr id="8" name="Straight Connector 7">
            <a:extLst>
              <a:ext uri="{FF2B5EF4-FFF2-40B4-BE49-F238E27FC236}">
                <a16:creationId xmlns:a16="http://schemas.microsoft.com/office/drawing/2014/main" id="{A179113D-2C91-DA2B-B1B5-8D7A8943D877}"/>
              </a:ext>
            </a:extLst>
          </p:cNvPr>
          <p:cNvCxnSpPr>
            <a:cxnSpLocks/>
            <a:stCxn id="3" idx="2"/>
          </p:cNvCxnSpPr>
          <p:nvPr/>
        </p:nvCxnSpPr>
        <p:spPr>
          <a:xfrm>
            <a:off x="1249894" y="3429000"/>
            <a:ext cx="0" cy="1897912"/>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D6326C3-8099-F41D-7ACD-0BC6B0AE25B2}"/>
              </a:ext>
            </a:extLst>
          </p:cNvPr>
          <p:cNvCxnSpPr/>
          <p:nvPr/>
        </p:nvCxnSpPr>
        <p:spPr>
          <a:xfrm>
            <a:off x="1249894" y="5305647"/>
            <a:ext cx="14986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965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B7D7AB42-D978-6B42-F3DE-4FE3BC361B09}"/>
              </a:ext>
            </a:extLst>
          </p:cNvPr>
          <p:cNvSpPr txBox="1">
            <a:spLocks/>
          </p:cNvSpPr>
          <p:nvPr/>
        </p:nvSpPr>
        <p:spPr>
          <a:xfrm>
            <a:off x="2272502" y="1252250"/>
            <a:ext cx="1950571" cy="50352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a:spcAft>
                <a:spcPts val="2400"/>
              </a:spcAft>
            </a:pPr>
            <a:r>
              <a:rPr lang="en-US" cap="none" dirty="0">
                <a:solidFill>
                  <a:schemeClr val="tx1"/>
                </a:solidFill>
              </a:rPr>
              <a:t>Method 1 :</a:t>
            </a:r>
          </a:p>
          <a:p>
            <a:pPr>
              <a:spcAft>
                <a:spcPts val="2400"/>
              </a:spcAft>
            </a:pPr>
            <a:endParaRPr lang="en-US" cap="none" dirty="0">
              <a:solidFill>
                <a:schemeClr val="tx1"/>
              </a:solidFill>
            </a:endParaRPr>
          </a:p>
          <a:p>
            <a:pPr>
              <a:spcAft>
                <a:spcPts val="2400"/>
              </a:spcAft>
            </a:pPr>
            <a:endParaRPr lang="en-US" cap="none" dirty="0">
              <a:solidFill>
                <a:schemeClr val="tx1"/>
              </a:solidFill>
            </a:endParaRPr>
          </a:p>
          <a:p>
            <a:pPr>
              <a:spcAft>
                <a:spcPts val="2400"/>
              </a:spcAft>
            </a:pPr>
            <a:r>
              <a:rPr lang="en-US" cap="none" dirty="0">
                <a:solidFill>
                  <a:schemeClr val="tx1"/>
                </a:solidFill>
              </a:rPr>
              <a:t>Method 2 :</a:t>
            </a:r>
          </a:p>
          <a:p>
            <a:pPr>
              <a:spcAft>
                <a:spcPts val="2400"/>
              </a:spcAft>
            </a:pPr>
            <a:endParaRPr lang="en-US" cap="none" dirty="0">
              <a:solidFill>
                <a:schemeClr val="tx1"/>
              </a:solidFill>
            </a:endParaRPr>
          </a:p>
          <a:p>
            <a:pPr>
              <a:spcAft>
                <a:spcPts val="2400"/>
              </a:spcAft>
            </a:pPr>
            <a:endParaRPr lang="en-US" cap="none" dirty="0">
              <a:solidFill>
                <a:schemeClr val="tx1"/>
              </a:solidFill>
            </a:endParaRPr>
          </a:p>
          <a:p>
            <a:pPr>
              <a:spcAft>
                <a:spcPts val="2400"/>
              </a:spcAft>
            </a:pPr>
            <a:r>
              <a:rPr lang="en-US" cap="none" dirty="0">
                <a:solidFill>
                  <a:schemeClr val="tx1"/>
                </a:solidFill>
              </a:rPr>
              <a:t>Method 3 :</a:t>
            </a:r>
          </a:p>
        </p:txBody>
      </p:sp>
      <p:sp>
        <p:nvSpPr>
          <p:cNvPr id="5" name="Content Placeholder 10">
            <a:extLst>
              <a:ext uri="{FF2B5EF4-FFF2-40B4-BE49-F238E27FC236}">
                <a16:creationId xmlns:a16="http://schemas.microsoft.com/office/drawing/2014/main" id="{59FFE3A6-FA0D-5B26-30B0-6FC84B3AA321}"/>
              </a:ext>
            </a:extLst>
          </p:cNvPr>
          <p:cNvSpPr txBox="1">
            <a:spLocks/>
          </p:cNvSpPr>
          <p:nvPr/>
        </p:nvSpPr>
        <p:spPr>
          <a:xfrm>
            <a:off x="6096000" y="853754"/>
            <a:ext cx="1438231" cy="42473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spcAft>
                <a:spcPts val="2400"/>
              </a:spcAft>
            </a:pPr>
            <a:r>
              <a:rPr lang="en-US" dirty="0"/>
              <a:t>Stage 1</a:t>
            </a:r>
          </a:p>
        </p:txBody>
      </p:sp>
      <p:sp>
        <p:nvSpPr>
          <p:cNvPr id="6" name="Title 1">
            <a:extLst>
              <a:ext uri="{FF2B5EF4-FFF2-40B4-BE49-F238E27FC236}">
                <a16:creationId xmlns:a16="http://schemas.microsoft.com/office/drawing/2014/main" id="{69D2535D-37E5-1B96-9677-952530D235E9}"/>
              </a:ext>
            </a:extLst>
          </p:cNvPr>
          <p:cNvSpPr>
            <a:spLocks noGrp="1"/>
          </p:cNvSpPr>
          <p:nvPr>
            <p:ph type="title"/>
          </p:nvPr>
        </p:nvSpPr>
        <p:spPr>
          <a:xfrm>
            <a:off x="261764" y="187326"/>
            <a:ext cx="5691346" cy="535531"/>
          </a:xfrm>
        </p:spPr>
        <p:txBody>
          <a:bodyPr>
            <a:normAutofit fontScale="90000"/>
          </a:bodyPr>
          <a:lstStyle/>
          <a:p>
            <a:r>
              <a:rPr lang="en-US" b="1" dirty="0"/>
              <a:t>Proposed methods </a:t>
            </a:r>
          </a:p>
        </p:txBody>
      </p:sp>
      <p:sp>
        <p:nvSpPr>
          <p:cNvPr id="7" name="Rectangle 6">
            <a:extLst>
              <a:ext uri="{FF2B5EF4-FFF2-40B4-BE49-F238E27FC236}">
                <a16:creationId xmlns:a16="http://schemas.microsoft.com/office/drawing/2014/main" id="{261398AA-0017-9497-1C54-D688256BDEF0}"/>
              </a:ext>
            </a:extLst>
          </p:cNvPr>
          <p:cNvSpPr/>
          <p:nvPr/>
        </p:nvSpPr>
        <p:spPr>
          <a:xfrm>
            <a:off x="8697431" y="776177"/>
            <a:ext cx="45719" cy="5814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lide Number Placeholder 41">
            <a:extLst>
              <a:ext uri="{FF2B5EF4-FFF2-40B4-BE49-F238E27FC236}">
                <a16:creationId xmlns:a16="http://schemas.microsoft.com/office/drawing/2014/main" id="{BE8D3C00-E61A-14A4-00F2-7BDA744CA42B}"/>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9" name="Diagram 8">
            <a:extLst>
              <a:ext uri="{FF2B5EF4-FFF2-40B4-BE49-F238E27FC236}">
                <a16:creationId xmlns:a16="http://schemas.microsoft.com/office/drawing/2014/main" id="{BCCE760B-7E26-BA32-48C9-F75BB7AA4EA5}"/>
              </a:ext>
            </a:extLst>
          </p:cNvPr>
          <p:cNvGraphicFramePr/>
          <p:nvPr>
            <p:extLst>
              <p:ext uri="{D42A27DB-BD31-4B8C-83A1-F6EECF244321}">
                <p14:modId xmlns:p14="http://schemas.microsoft.com/office/powerpoint/2010/main" val="1706546766"/>
              </p:ext>
            </p:extLst>
          </p:nvPr>
        </p:nvGraphicFramePr>
        <p:xfrm>
          <a:off x="4508204" y="1230222"/>
          <a:ext cx="7292008" cy="5024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10">
            <a:extLst>
              <a:ext uri="{FF2B5EF4-FFF2-40B4-BE49-F238E27FC236}">
                <a16:creationId xmlns:a16="http://schemas.microsoft.com/office/drawing/2014/main" id="{9141D4A0-BD86-97F9-CE95-6E23227AA8FC}"/>
              </a:ext>
            </a:extLst>
          </p:cNvPr>
          <p:cNvSpPr txBox="1">
            <a:spLocks/>
          </p:cNvSpPr>
          <p:nvPr/>
        </p:nvSpPr>
        <p:spPr>
          <a:xfrm>
            <a:off x="9185822" y="805490"/>
            <a:ext cx="1438231" cy="757130"/>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1"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2400"/>
              </a:spcAft>
              <a:buClr>
                <a:schemeClr val="tx1"/>
              </a:buClr>
              <a:buFont typeface="Arial" panose="020B0604020202020204" pitchFamily="34" charset="0"/>
              <a:buChar char="•"/>
            </a:pPr>
            <a:r>
              <a:rPr lang="en-IN" dirty="0">
                <a:solidFill>
                  <a:schemeClr val="tx1"/>
                </a:solidFill>
                <a:latin typeface="+mn-lt"/>
              </a:rPr>
              <a:t>Stage 2</a:t>
            </a:r>
          </a:p>
        </p:txBody>
      </p:sp>
    </p:spTree>
    <p:extLst>
      <p:ext uri="{BB962C8B-B14F-4D97-AF65-F5344CB8AC3E}">
        <p14:creationId xmlns:p14="http://schemas.microsoft.com/office/powerpoint/2010/main" val="40124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 calcmode="lin" valueType="num">
                                      <p:cBhvr additive="base">
                                        <p:cTn id="2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circle(in)">
                                      <p:cBhvr>
                                        <p:cTn id="30" dur="20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ircle(in)">
                                      <p:cBhvr>
                                        <p:cTn id="35" dur="2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animBg="1"/>
      <p:bldGraphic spid="9" grpId="0">
        <p:bldAsOne/>
      </p:bldGraphic>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86CC9677-1FA4-E06B-1FD6-B1D9A5C9AC58}"/>
              </a:ext>
            </a:extLst>
          </p:cNvPr>
          <p:cNvPicPr>
            <a:picLocks noChangeAspect="1"/>
          </p:cNvPicPr>
          <p:nvPr/>
        </p:nvPicPr>
        <p:blipFill rotWithShape="1">
          <a:blip r:embed="rId2">
            <a:extLst>
              <a:ext uri="{28A0092B-C50C-407E-A947-70E740481C1C}">
                <a14:useLocalDpi xmlns:a14="http://schemas.microsoft.com/office/drawing/2010/main" val="0"/>
              </a:ext>
            </a:extLst>
          </a:blip>
          <a:srcRect l="-369" t="139" r="765" b="2560"/>
          <a:stretch/>
        </p:blipFill>
        <p:spPr>
          <a:xfrm>
            <a:off x="6641804" y="255393"/>
            <a:ext cx="5135728" cy="4110130"/>
          </a:xfrm>
          <a:prstGeom prst="rect">
            <a:avLst/>
          </a:prstGeom>
        </p:spPr>
      </p:pic>
      <p:sp>
        <p:nvSpPr>
          <p:cNvPr id="4" name="Slide Number Placeholder 2">
            <a:extLst>
              <a:ext uri="{FF2B5EF4-FFF2-40B4-BE49-F238E27FC236}">
                <a16:creationId xmlns:a16="http://schemas.microsoft.com/office/drawing/2014/main" id="{74EAD9AB-C54A-BB34-3855-19CE2AF178F1}"/>
              </a:ext>
            </a:extLst>
          </p:cNvPr>
          <p:cNvSpPr txBox="1">
            <a:spLocks/>
          </p:cNvSpPr>
          <p:nvPr/>
        </p:nvSpPr>
        <p:spPr>
          <a:xfrm>
            <a:off x="11837561" y="6484937"/>
            <a:ext cx="38774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Content Placeholder 3">
            <a:extLst>
              <a:ext uri="{FF2B5EF4-FFF2-40B4-BE49-F238E27FC236}">
                <a16:creationId xmlns:a16="http://schemas.microsoft.com/office/drawing/2014/main" id="{63A5F64F-66E2-4A2B-8BD4-3519E08CDD1F}"/>
              </a:ext>
            </a:extLst>
          </p:cNvPr>
          <p:cNvSpPr txBox="1">
            <a:spLocks/>
          </p:cNvSpPr>
          <p:nvPr/>
        </p:nvSpPr>
        <p:spPr>
          <a:xfrm>
            <a:off x="223284" y="88272"/>
            <a:ext cx="5199321" cy="59093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IN" sz="3600" dirty="0">
                <a:latin typeface="+mj-lt"/>
              </a:rPr>
              <a:t>Explanation of Datasets</a:t>
            </a:r>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19D0DCD5-5996-B5B7-5B3C-CB90925F6F20}"/>
                  </a:ext>
                </a:extLst>
              </p:cNvPr>
              <p:cNvSpPr txBox="1">
                <a:spLocks/>
              </p:cNvSpPr>
              <p:nvPr/>
            </p:nvSpPr>
            <p:spPr>
              <a:xfrm>
                <a:off x="531628" y="1003372"/>
                <a:ext cx="5564372" cy="3495059"/>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800" dirty="0">
                    <a:solidFill>
                      <a:schemeClr val="tx1"/>
                    </a:solidFill>
                  </a:rPr>
                  <a:t>The CIFAR10 and CIFAR100 datasets, which comprise 60k images each—50k for training and 10k for validation are popular benchmarks. we make use of the long tailed on these CIFAR datasets to guarantee a fair comparison. </a:t>
                </a:r>
              </a:p>
              <a:p>
                <a:pPr marL="285750" indent="-285750" algn="just">
                  <a:buFont typeface="Wingdings" panose="05000000000000000000" pitchFamily="2" charset="2"/>
                  <a:buChar char="Ø"/>
                </a:pPr>
                <a:r>
                  <a:rPr lang="en-US" sz="1800" dirty="0">
                    <a:solidFill>
                      <a:schemeClr val="tx1"/>
                    </a:solidFill>
                  </a:rPr>
                  <a:t>Imbalance factor (IF)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𝛽</m:t>
                    </m:r>
                    <m:r>
                      <a:rPr lang="en-IN" sz="1800" i="1" smtClean="0">
                        <a:solidFill>
                          <a:schemeClr val="tx1"/>
                        </a:solidFill>
                        <a:latin typeface="Cambria Math" panose="02040503050406030204" pitchFamily="18" charset="0"/>
                        <a:ea typeface="Cambria Math" panose="02040503050406030204" pitchFamily="18" charset="0"/>
                      </a:rPr>
                      <m:t>=</m:t>
                    </m:r>
                    <m:f>
                      <m:fPr>
                        <m:ctrlPr>
                          <a:rPr lang="en-IN" sz="1800" i="1" smtClean="0">
                            <a:solidFill>
                              <a:schemeClr val="tx1"/>
                            </a:solidFill>
                            <a:latin typeface="Cambria Math" panose="02040503050406030204" pitchFamily="18" charset="0"/>
                            <a:ea typeface="Cambria Math" panose="02040503050406030204" pitchFamily="18" charset="0"/>
                          </a:rPr>
                        </m:ctrlPr>
                      </m:fPr>
                      <m:num>
                        <m:sSub>
                          <m:sSubPr>
                            <m:ctrlPr>
                              <a:rPr lang="en-IN" sz="1800" i="1" smtClean="0">
                                <a:solidFill>
                                  <a:schemeClr val="tx1"/>
                                </a:solidFill>
                                <a:latin typeface="Cambria Math" panose="02040503050406030204" pitchFamily="18" charset="0"/>
                                <a:ea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𝑁</m:t>
                            </m:r>
                          </m:e>
                          <m:sub>
                            <m:r>
                              <a:rPr lang="en-IN" sz="1800" i="1" smtClean="0">
                                <a:solidFill>
                                  <a:schemeClr val="tx1"/>
                                </a:solidFill>
                                <a:latin typeface="Cambria Math" panose="02040503050406030204" pitchFamily="18" charset="0"/>
                                <a:ea typeface="Cambria Math" panose="02040503050406030204" pitchFamily="18" charset="0"/>
                              </a:rPr>
                              <m:t>𝑚𝑎𝑥</m:t>
                            </m:r>
                          </m:sub>
                        </m:sSub>
                      </m:num>
                      <m:den>
                        <m:sSub>
                          <m:sSubPr>
                            <m:ctrlPr>
                              <a:rPr lang="en-IN" sz="1800" i="1" smtClean="0">
                                <a:solidFill>
                                  <a:schemeClr val="tx1"/>
                                </a:solidFill>
                                <a:latin typeface="Cambria Math" panose="02040503050406030204" pitchFamily="18" charset="0"/>
                                <a:ea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𝑁</m:t>
                            </m:r>
                          </m:e>
                          <m:sub>
                            <m:r>
                              <a:rPr lang="en-IN" sz="1800" i="1" smtClean="0">
                                <a:solidFill>
                                  <a:schemeClr val="tx1"/>
                                </a:solidFill>
                                <a:latin typeface="Cambria Math" panose="02040503050406030204" pitchFamily="18" charset="0"/>
                                <a:ea typeface="Cambria Math" panose="02040503050406030204" pitchFamily="18" charset="0"/>
                              </a:rPr>
                              <m:t>𝑚𝑖𝑛</m:t>
                            </m:r>
                          </m:sub>
                        </m:sSub>
                      </m:den>
                    </m:f>
                    <m:r>
                      <a:rPr lang="en-IN" sz="1800" smtClean="0">
                        <a:solidFill>
                          <a:schemeClr val="tx1"/>
                        </a:solidFill>
                        <a:latin typeface="Cambria Math" panose="02040503050406030204" pitchFamily="18" charset="0"/>
                        <a:ea typeface="Cambria Math" panose="02040503050406030204" pitchFamily="18" charset="0"/>
                      </a:rPr>
                      <m:t>, </m:t>
                    </m:r>
                  </m:oMath>
                </a14:m>
                <a:r>
                  <a:rPr lang="en-US" sz="1800" dirty="0">
                    <a:solidFill>
                      <a:schemeClr val="tx1"/>
                    </a:solidFill>
                    <a:ea typeface="Cambria Math" panose="02040503050406030204" pitchFamily="18" charset="0"/>
                  </a:rPr>
                  <a:t>where </a:t>
                </a:r>
                <a14:m>
                  <m:oMath xmlns:m="http://schemas.openxmlformats.org/officeDocument/2006/math">
                    <m:sSub>
                      <m:sSubPr>
                        <m:ctrlPr>
                          <a:rPr lang="en-IN" sz="1800" i="1" smtClean="0">
                            <a:solidFill>
                              <a:schemeClr val="tx1"/>
                            </a:solidFill>
                            <a:latin typeface="Cambria Math" panose="02040503050406030204" pitchFamily="18" charset="0"/>
                            <a:ea typeface="Cambria Math" panose="02040503050406030204" pitchFamily="18" charset="0"/>
                          </a:rPr>
                        </m:ctrlPr>
                      </m:sSubPr>
                      <m:e>
                        <m:r>
                          <a:rPr lang="en-IN" sz="1800" i="1" smtClean="0">
                            <a:solidFill>
                              <a:schemeClr val="tx1"/>
                            </a:solidFill>
                            <a:latin typeface="Cambria Math" panose="02040503050406030204" pitchFamily="18" charset="0"/>
                            <a:ea typeface="Cambria Math" panose="02040503050406030204" pitchFamily="18" charset="0"/>
                          </a:rPr>
                          <m:t>𝑁</m:t>
                        </m:r>
                      </m:e>
                      <m:sub>
                        <m:r>
                          <a:rPr lang="en-IN" sz="1800" i="1" smtClean="0">
                            <a:solidFill>
                              <a:schemeClr val="tx1"/>
                            </a:solidFill>
                            <a:latin typeface="Cambria Math" panose="02040503050406030204" pitchFamily="18" charset="0"/>
                            <a:ea typeface="Cambria Math" panose="02040503050406030204" pitchFamily="18" charset="0"/>
                          </a:rPr>
                          <m:t>𝑚𝑖𝑛</m:t>
                        </m:r>
                      </m:sub>
                    </m:sSub>
                  </m:oMath>
                </a14:m>
                <a:r>
                  <a:rPr lang="en-US" sz="1800" dirty="0">
                    <a:solidFill>
                      <a:schemeClr val="tx1"/>
                    </a:solidFill>
                    <a:ea typeface="Cambria Math" panose="02040503050406030204" pitchFamily="18" charset="0"/>
                  </a:rPr>
                  <a:t> and </a:t>
                </a:r>
                <a14:m>
                  <m:oMath xmlns:m="http://schemas.openxmlformats.org/officeDocument/2006/math">
                    <m:sSub>
                      <m:sSubPr>
                        <m:ctrlPr>
                          <a:rPr lang="en-IN" sz="1800" i="1">
                            <a:solidFill>
                              <a:schemeClr val="tx1"/>
                            </a:solidFill>
                            <a:latin typeface="Cambria Math" panose="02040503050406030204" pitchFamily="18" charset="0"/>
                            <a:ea typeface="Cambria Math" panose="02040503050406030204" pitchFamily="18" charset="0"/>
                          </a:rPr>
                        </m:ctrlPr>
                      </m:sSubPr>
                      <m:e>
                        <m:r>
                          <a:rPr lang="en-IN" sz="1800" i="1">
                            <a:solidFill>
                              <a:schemeClr val="tx1"/>
                            </a:solidFill>
                            <a:latin typeface="Cambria Math" panose="02040503050406030204" pitchFamily="18" charset="0"/>
                            <a:ea typeface="Cambria Math" panose="02040503050406030204" pitchFamily="18" charset="0"/>
                          </a:rPr>
                          <m:t>𝑁</m:t>
                        </m:r>
                      </m:e>
                      <m:sub>
                        <m:r>
                          <a:rPr lang="en-IN" sz="1800" i="1">
                            <a:solidFill>
                              <a:schemeClr val="tx1"/>
                            </a:solidFill>
                            <a:latin typeface="Cambria Math" panose="02040503050406030204" pitchFamily="18" charset="0"/>
                            <a:ea typeface="Cambria Math" panose="02040503050406030204" pitchFamily="18" charset="0"/>
                          </a:rPr>
                          <m:t>𝑚𝑎𝑥</m:t>
                        </m:r>
                      </m:sub>
                    </m:sSub>
                  </m:oMath>
                </a14:m>
                <a:r>
                  <a:rPr lang="en-US" sz="1800" dirty="0">
                    <a:solidFill>
                      <a:schemeClr val="tx1"/>
                    </a:solidFill>
                    <a:ea typeface="Cambria Math" panose="02040503050406030204" pitchFamily="18" charset="0"/>
                  </a:rPr>
                  <a:t> stand for the amount of training samples for the least frequent classes and most respectively. </a:t>
                </a:r>
              </a:p>
              <a:p>
                <a:pPr marL="285750" indent="-285750" algn="just">
                  <a:buFont typeface="Wingdings" panose="05000000000000000000" pitchFamily="2" charset="2"/>
                  <a:buChar char="Ø"/>
                </a:pPr>
                <a:r>
                  <a:rPr lang="en-US" sz="1800" dirty="0">
                    <a:solidFill>
                      <a:schemeClr val="tx1"/>
                    </a:solidFill>
                  </a:rPr>
                  <a:t>We perform experiments employing IF of 200, 100, 50, and 10.</a:t>
                </a:r>
              </a:p>
            </p:txBody>
          </p:sp>
        </mc:Choice>
        <mc:Fallback xmlns="">
          <p:sp>
            <p:nvSpPr>
              <p:cNvPr id="6" name="Text Placeholder 4">
                <a:extLst>
                  <a:ext uri="{FF2B5EF4-FFF2-40B4-BE49-F238E27FC236}">
                    <a16:creationId xmlns:a16="http://schemas.microsoft.com/office/drawing/2014/main" id="{19D0DCD5-5996-B5B7-5B3C-CB90925F6F20}"/>
                  </a:ext>
                </a:extLst>
              </p:cNvPr>
              <p:cNvSpPr txBox="1">
                <a:spLocks noRot="1" noChangeAspect="1" noMove="1" noResize="1" noEditPoints="1" noAdjustHandles="1" noChangeArrowheads="1" noChangeShapeType="1" noTextEdit="1"/>
              </p:cNvSpPr>
              <p:nvPr/>
            </p:nvSpPr>
            <p:spPr>
              <a:xfrm>
                <a:off x="531628" y="1003372"/>
                <a:ext cx="5564372" cy="3495059"/>
              </a:xfrm>
              <a:prstGeom prst="rect">
                <a:avLst/>
              </a:prstGeom>
              <a:blipFill>
                <a:blip r:embed="rId3"/>
                <a:stretch>
                  <a:fillRect l="-657" r="-986"/>
                </a:stretch>
              </a:blipFill>
            </p:spPr>
            <p:txBody>
              <a:bodyPr/>
              <a:lstStyle/>
              <a:p>
                <a:r>
                  <a:rPr lang="en-IN">
                    <a:noFill/>
                  </a:rPr>
                  <a:t> </a:t>
                </a:r>
              </a:p>
            </p:txBody>
          </p:sp>
        </mc:Fallback>
      </mc:AlternateContent>
      <p:sp>
        <p:nvSpPr>
          <p:cNvPr id="7" name="Text Placeholder 5">
            <a:extLst>
              <a:ext uri="{FF2B5EF4-FFF2-40B4-BE49-F238E27FC236}">
                <a16:creationId xmlns:a16="http://schemas.microsoft.com/office/drawing/2014/main" id="{2462652F-CE35-5E60-6ED3-1168EC62ECEA}"/>
              </a:ext>
            </a:extLst>
          </p:cNvPr>
          <p:cNvSpPr txBox="1">
            <a:spLocks/>
          </p:cNvSpPr>
          <p:nvPr/>
        </p:nvSpPr>
        <p:spPr>
          <a:xfrm>
            <a:off x="428864" y="4836004"/>
            <a:ext cx="4801898" cy="1089529"/>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800"/>
              <a:t>To further analyze the effects of imbalance, we categorize the classes into Head, Middle, and Tail classes based on their frequency.</a:t>
            </a:r>
            <a:endParaRPr lang="en-US" sz="1800" dirty="0"/>
          </a:p>
        </p:txBody>
      </p:sp>
      <p:graphicFrame>
        <p:nvGraphicFramePr>
          <p:cNvPr id="8" name="Table 7">
            <a:extLst>
              <a:ext uri="{FF2B5EF4-FFF2-40B4-BE49-F238E27FC236}">
                <a16:creationId xmlns:a16="http://schemas.microsoft.com/office/drawing/2014/main" id="{6A379B4F-F04B-B10D-C294-0E9A54847EC9}"/>
              </a:ext>
            </a:extLst>
          </p:cNvPr>
          <p:cNvGraphicFramePr>
            <a:graphicFrameLocks noGrp="1"/>
          </p:cNvGraphicFramePr>
          <p:nvPr>
            <p:extLst>
              <p:ext uri="{D42A27DB-BD31-4B8C-83A1-F6EECF244321}">
                <p14:modId xmlns:p14="http://schemas.microsoft.com/office/powerpoint/2010/main" val="946142909"/>
              </p:ext>
            </p:extLst>
          </p:nvPr>
        </p:nvGraphicFramePr>
        <p:xfrm>
          <a:off x="6425496" y="4553779"/>
          <a:ext cx="4242504" cy="1653978"/>
        </p:xfrm>
        <a:graphic>
          <a:graphicData uri="http://schemas.openxmlformats.org/drawingml/2006/table">
            <a:tbl>
              <a:tblPr firstRow="1" bandRow="1">
                <a:tableStyleId>{00A15C55-8517-42AA-B614-E9B94910E393}</a:tableStyleId>
              </a:tblPr>
              <a:tblGrid>
                <a:gridCol w="1010119">
                  <a:extLst>
                    <a:ext uri="{9D8B030D-6E8A-4147-A177-3AD203B41FA5}">
                      <a16:colId xmlns:a16="http://schemas.microsoft.com/office/drawing/2014/main" val="348331639"/>
                    </a:ext>
                  </a:extLst>
                </a:gridCol>
                <a:gridCol w="1523760">
                  <a:extLst>
                    <a:ext uri="{9D8B030D-6E8A-4147-A177-3AD203B41FA5}">
                      <a16:colId xmlns:a16="http://schemas.microsoft.com/office/drawing/2014/main" val="2277976971"/>
                    </a:ext>
                  </a:extLst>
                </a:gridCol>
                <a:gridCol w="1708625">
                  <a:extLst>
                    <a:ext uri="{9D8B030D-6E8A-4147-A177-3AD203B41FA5}">
                      <a16:colId xmlns:a16="http://schemas.microsoft.com/office/drawing/2014/main" val="4165301455"/>
                    </a:ext>
                  </a:extLst>
                </a:gridCol>
              </a:tblGrid>
              <a:tr h="370802">
                <a:tc>
                  <a:txBody>
                    <a:bodyPr/>
                    <a:lstStyle/>
                    <a:p>
                      <a:pPr>
                        <a:lnSpc>
                          <a:spcPct val="107000"/>
                        </a:lnSpc>
                        <a:spcAft>
                          <a:spcPts val="800"/>
                        </a:spcAft>
                      </a:pPr>
                      <a:r>
                        <a:rPr lang="en-IN" sz="1800" b="1" kern="100" dirty="0">
                          <a:effectLst/>
                          <a:latin typeface="+mn-lt"/>
                        </a:rPr>
                        <a:t> </a:t>
                      </a:r>
                      <a:endParaRPr lang="en-IN" sz="1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1" kern="100" dirty="0">
                          <a:effectLst/>
                          <a:latin typeface="+mn-lt"/>
                        </a:rPr>
                        <a:t>CIFAR10</a:t>
                      </a:r>
                      <a:endParaRPr lang="en-IN" sz="1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1" kern="100">
                          <a:effectLst/>
                          <a:latin typeface="+mn-lt"/>
                        </a:rPr>
                        <a:t>CIFAR100</a:t>
                      </a:r>
                      <a:endParaRPr lang="en-IN" sz="1800" b="1" kern="1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2398378"/>
                  </a:ext>
                </a:extLst>
              </a:tr>
              <a:tr h="320794">
                <a:tc>
                  <a:txBody>
                    <a:bodyPr/>
                    <a:lstStyle/>
                    <a:p>
                      <a:pPr>
                        <a:lnSpc>
                          <a:spcPct val="107000"/>
                        </a:lnSpc>
                        <a:spcAft>
                          <a:spcPts val="800"/>
                        </a:spcAft>
                      </a:pPr>
                      <a:r>
                        <a:rPr lang="en-IN" sz="1800" b="0" kern="100" dirty="0">
                          <a:effectLst/>
                          <a:latin typeface="+mn-lt"/>
                        </a:rPr>
                        <a:t> </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800" b="0" kern="100" dirty="0">
                          <a:solidFill>
                            <a:srgbClr val="000000"/>
                          </a:solidFill>
                          <a:effectLst/>
                          <a:latin typeface="+mn-lt"/>
                        </a:rPr>
                        <a:t>  Class Index</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1098494"/>
                  </a:ext>
                </a:extLst>
              </a:tr>
              <a:tr h="320794">
                <a:tc>
                  <a:txBody>
                    <a:bodyPr/>
                    <a:lstStyle/>
                    <a:p>
                      <a:pPr>
                        <a:lnSpc>
                          <a:spcPct val="107000"/>
                        </a:lnSpc>
                        <a:spcAft>
                          <a:spcPts val="800"/>
                        </a:spcAft>
                      </a:pPr>
                      <a:r>
                        <a:rPr lang="en-IN" sz="1800" b="0" kern="100" dirty="0">
                          <a:effectLst/>
                          <a:latin typeface="+mn-lt"/>
                        </a:rPr>
                        <a:t>Head</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0-3</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0-30</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7554403"/>
                  </a:ext>
                </a:extLst>
              </a:tr>
              <a:tr h="320794">
                <a:tc>
                  <a:txBody>
                    <a:bodyPr/>
                    <a:lstStyle/>
                    <a:p>
                      <a:pPr>
                        <a:lnSpc>
                          <a:spcPct val="107000"/>
                        </a:lnSpc>
                        <a:spcAft>
                          <a:spcPts val="800"/>
                        </a:spcAft>
                      </a:pPr>
                      <a:r>
                        <a:rPr lang="en-IN" sz="1800" b="0" kern="100">
                          <a:effectLst/>
                          <a:latin typeface="+mn-lt"/>
                        </a:rPr>
                        <a:t>Middle</a:t>
                      </a:r>
                      <a:endParaRPr lang="en-IN" sz="18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3-7</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40-70</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9717489"/>
                  </a:ext>
                </a:extLst>
              </a:tr>
              <a:tr h="320794">
                <a:tc>
                  <a:txBody>
                    <a:bodyPr/>
                    <a:lstStyle/>
                    <a:p>
                      <a:pPr>
                        <a:lnSpc>
                          <a:spcPct val="107000"/>
                        </a:lnSpc>
                        <a:spcAft>
                          <a:spcPts val="800"/>
                        </a:spcAft>
                      </a:pPr>
                      <a:r>
                        <a:rPr lang="en-IN" sz="1800" b="0" kern="100">
                          <a:effectLst/>
                          <a:latin typeface="+mn-lt"/>
                        </a:rPr>
                        <a:t>Tail</a:t>
                      </a:r>
                      <a:endParaRPr lang="en-IN" sz="18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7-10</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b="0" kern="100" dirty="0">
                          <a:effectLst/>
                          <a:latin typeface="+mn-lt"/>
                        </a:rPr>
                        <a:t>70-100</a:t>
                      </a: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4131735"/>
                  </a:ext>
                </a:extLst>
              </a:tr>
            </a:tbl>
          </a:graphicData>
        </a:graphic>
      </p:graphicFrame>
    </p:spTree>
    <p:extLst>
      <p:ext uri="{BB962C8B-B14F-4D97-AF65-F5344CB8AC3E}">
        <p14:creationId xmlns:p14="http://schemas.microsoft.com/office/powerpoint/2010/main" val="781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51EC56-6E7C-38CA-83A8-F4D70289CB33}"/>
              </a:ext>
            </a:extLst>
          </p:cNvPr>
          <p:cNvSpPr>
            <a:spLocks noGrp="1"/>
          </p:cNvSpPr>
          <p:nvPr>
            <p:ph type="title"/>
          </p:nvPr>
        </p:nvSpPr>
        <p:spPr>
          <a:xfrm>
            <a:off x="405780" y="219488"/>
            <a:ext cx="5184576" cy="403842"/>
          </a:xfrm>
        </p:spPr>
        <p:txBody>
          <a:bodyPr>
            <a:normAutofit fontScale="90000"/>
          </a:bodyPr>
          <a:lstStyle/>
          <a:p>
            <a:r>
              <a:rPr lang="en-IN" sz="2400" b="1" i="0" dirty="0">
                <a:effectLst/>
              </a:rPr>
              <a:t>Comparison with SOTA</a:t>
            </a:r>
            <a:endParaRPr lang="en-US" sz="2400" b="1" dirty="0"/>
          </a:p>
        </p:txBody>
      </p:sp>
      <p:sp>
        <p:nvSpPr>
          <p:cNvPr id="4" name="Text Placeholder 5">
            <a:extLst>
              <a:ext uri="{FF2B5EF4-FFF2-40B4-BE49-F238E27FC236}">
                <a16:creationId xmlns:a16="http://schemas.microsoft.com/office/drawing/2014/main" id="{6B6ABB5E-9558-5E4C-5267-8A09F69A0E4F}"/>
              </a:ext>
            </a:extLst>
          </p:cNvPr>
          <p:cNvSpPr txBox="1">
            <a:spLocks/>
          </p:cNvSpPr>
          <p:nvPr/>
        </p:nvSpPr>
        <p:spPr>
          <a:xfrm>
            <a:off x="2952352" y="946495"/>
            <a:ext cx="8640960" cy="64633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sz="2000" dirty="0" err="1"/>
              <a:t>ResNet</a:t>
            </a:r>
            <a:r>
              <a:rPr lang="en-US" sz="2000" dirty="0"/>
              <a:t> 32 based models, trained on CIFAR10-LT, top-1 accuracy (%) /ECE</a:t>
            </a:r>
            <a:endParaRPr lang="en-IN" sz="2000" dirty="0"/>
          </a:p>
        </p:txBody>
      </p:sp>
      <p:sp>
        <p:nvSpPr>
          <p:cNvPr id="5" name="Slide Number Placeholder 41">
            <a:extLst>
              <a:ext uri="{FF2B5EF4-FFF2-40B4-BE49-F238E27FC236}">
                <a16:creationId xmlns:a16="http://schemas.microsoft.com/office/drawing/2014/main" id="{1FC3DB7C-6DC5-3DCC-4475-126DB139BB6F}"/>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6" name="Content Placeholder 3">
            <a:extLst>
              <a:ext uri="{FF2B5EF4-FFF2-40B4-BE49-F238E27FC236}">
                <a16:creationId xmlns:a16="http://schemas.microsoft.com/office/drawing/2014/main" id="{2A1164DC-C3B7-6BF4-E1AC-9E52DD9A028D}"/>
              </a:ext>
            </a:extLst>
          </p:cNvPr>
          <p:cNvGraphicFramePr>
            <a:graphicFrameLocks/>
          </p:cNvGraphicFramePr>
          <p:nvPr>
            <p:extLst>
              <p:ext uri="{D42A27DB-BD31-4B8C-83A1-F6EECF244321}">
                <p14:modId xmlns:p14="http://schemas.microsoft.com/office/powerpoint/2010/main" val="1570359383"/>
              </p:ext>
            </p:extLst>
          </p:nvPr>
        </p:nvGraphicFramePr>
        <p:xfrm>
          <a:off x="589936" y="1592826"/>
          <a:ext cx="10943303" cy="4959913"/>
        </p:xfrm>
        <a:graphic>
          <a:graphicData uri="http://schemas.openxmlformats.org/drawingml/2006/table">
            <a:tbl>
              <a:tblPr firstRow="1" bandRow="1">
                <a:tableStyleId>{5C22544A-7EE6-4342-B048-85BDC9FD1C3A}</a:tableStyleId>
              </a:tblPr>
              <a:tblGrid>
                <a:gridCol w="3513767">
                  <a:extLst>
                    <a:ext uri="{9D8B030D-6E8A-4147-A177-3AD203B41FA5}">
                      <a16:colId xmlns:a16="http://schemas.microsoft.com/office/drawing/2014/main" val="1616279206"/>
                    </a:ext>
                  </a:extLst>
                </a:gridCol>
                <a:gridCol w="2486438">
                  <a:extLst>
                    <a:ext uri="{9D8B030D-6E8A-4147-A177-3AD203B41FA5}">
                      <a16:colId xmlns:a16="http://schemas.microsoft.com/office/drawing/2014/main" val="128207078"/>
                    </a:ext>
                  </a:extLst>
                </a:gridCol>
                <a:gridCol w="2456660">
                  <a:extLst>
                    <a:ext uri="{9D8B030D-6E8A-4147-A177-3AD203B41FA5}">
                      <a16:colId xmlns:a16="http://schemas.microsoft.com/office/drawing/2014/main" val="871348391"/>
                    </a:ext>
                  </a:extLst>
                </a:gridCol>
                <a:gridCol w="2486438">
                  <a:extLst>
                    <a:ext uri="{9D8B030D-6E8A-4147-A177-3AD203B41FA5}">
                      <a16:colId xmlns:a16="http://schemas.microsoft.com/office/drawing/2014/main" val="3527282131"/>
                    </a:ext>
                  </a:extLst>
                </a:gridCol>
              </a:tblGrid>
              <a:tr h="452284">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Method</a:t>
                      </a:r>
                    </a:p>
                  </a:txBody>
                  <a:tcPr marL="7620" marR="7620" marT="7620" marB="0" anchor="ctr"/>
                </a:tc>
                <a:tc gridSpan="3">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CIFAR10</a:t>
                      </a:r>
                    </a:p>
                  </a:txBody>
                  <a:tcPr marL="7620" marR="7620" marT="7620" marB="0" anchor="ctr"/>
                </a:tc>
                <a:tc hMerge="1">
                  <a:txBody>
                    <a:bodyPr/>
                    <a:lstStyle/>
                    <a:p>
                      <a:endParaRPr/>
                    </a:p>
                  </a:txBody>
                  <a:tcPr marL="7620" marR="7620" marT="7620" marB="0" anchor="ctr"/>
                </a:tc>
                <a:tc hMerge="1">
                  <a:txBody>
                    <a:bodyPr/>
                    <a:lstStyle/>
                    <a:p>
                      <a:endParaRPr dirty="0"/>
                    </a:p>
                  </a:txBody>
                  <a:tcPr marL="7620" marR="7620" marT="7620" marB="0" anchor="ctr"/>
                </a:tc>
                <a:extLst>
                  <a:ext uri="{0D108BD9-81ED-4DB2-BD59-A6C34878D82A}">
                    <a16:rowId xmlns:a16="http://schemas.microsoft.com/office/drawing/2014/main" val="2724347492"/>
                  </a:ext>
                </a:extLst>
              </a:tr>
              <a:tr h="310848">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IF</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100</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50</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7620" marR="7620" marT="30480" marB="30480" anchor="ctr"/>
                </a:tc>
                <a:extLst>
                  <a:ext uri="{0D108BD9-81ED-4DB2-BD59-A6C34878D82A}">
                    <a16:rowId xmlns:a16="http://schemas.microsoft.com/office/drawing/2014/main" val="2830199762"/>
                  </a:ext>
                </a:extLst>
              </a:tr>
              <a:tr h="310848">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CE</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70.4</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74.8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86.4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2605731553"/>
                  </a:ext>
                </a:extLst>
              </a:tr>
              <a:tr h="310848">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mixup</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73.1</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77.8</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87.1</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1704887695"/>
                  </a:ext>
                </a:extLst>
              </a:tr>
              <a:tr h="310848">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BBN</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79.9</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82.2</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88.4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736379820"/>
                  </a:ext>
                </a:extLst>
              </a:tr>
              <a:tr h="310848">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LDAM+DRW</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77.1</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81.1</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88.4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196847012"/>
                  </a:ext>
                </a:extLst>
              </a:tr>
              <a:tr h="310848">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DRW+REMIX</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79.8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89.1</a:t>
                      </a:r>
                    </a:p>
                  </a:txBody>
                  <a:tcPr marL="7620" marR="7620" marT="30480" marB="30480" anchor="ctr"/>
                </a:tc>
                <a:extLst>
                  <a:ext uri="{0D108BD9-81ED-4DB2-BD59-A6C34878D82A}">
                    <a16:rowId xmlns:a16="http://schemas.microsoft.com/office/drawing/2014/main" val="331134497"/>
                  </a:ext>
                </a:extLst>
              </a:tr>
              <a:tr h="310848">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cRT+mixup</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79.1 / 10.6</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84.2 / 6.89</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2101848601"/>
                  </a:ext>
                </a:extLst>
              </a:tr>
              <a:tr h="310848">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LWS+mixup</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76.3 / 15.6</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82.6 / 11.0</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89.6 / 5.41</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144363069"/>
                  </a:ext>
                </a:extLst>
              </a:tr>
              <a:tr h="310848">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MiSLAS</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82.1 / 3.70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85.7 / 2.17</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90.0 / 1.20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1085923617"/>
                  </a:ext>
                </a:extLst>
              </a:tr>
              <a:tr h="496703">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Proposed Method 1</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81.950 / 3.696</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84.770 / 2.162</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90.010 / 1.534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extLst>
                  <a:ext uri="{0D108BD9-81ED-4DB2-BD59-A6C34878D82A}">
                    <a16:rowId xmlns:a16="http://schemas.microsoft.com/office/drawing/2014/main" val="3471355745"/>
                  </a:ext>
                </a:extLst>
              </a:tr>
              <a:tr h="496703">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Proposed Method 2</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82.2 / 2.55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85.57 / 2.56</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90.59 / 1.63</a:t>
                      </a:r>
                    </a:p>
                  </a:txBody>
                  <a:tcPr marL="7620" marR="7620" marT="30480" marB="30480" anchor="ctr"/>
                </a:tc>
                <a:extLst>
                  <a:ext uri="{0D108BD9-81ED-4DB2-BD59-A6C34878D82A}">
                    <a16:rowId xmlns:a16="http://schemas.microsoft.com/office/drawing/2014/main" val="598309993"/>
                  </a:ext>
                </a:extLst>
              </a:tr>
              <a:tr h="496703">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Proposed Method 3</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82.460 / 3.527</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85.840 / 2.717</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90.500 / 2.371</a:t>
                      </a:r>
                    </a:p>
                  </a:txBody>
                  <a:tcPr marL="7620" marR="7620" marT="30480" marB="30480" anchor="ctr"/>
                </a:tc>
                <a:extLst>
                  <a:ext uri="{0D108BD9-81ED-4DB2-BD59-A6C34878D82A}">
                    <a16:rowId xmlns:a16="http://schemas.microsoft.com/office/drawing/2014/main" val="3552466434"/>
                  </a:ext>
                </a:extLst>
              </a:tr>
            </a:tbl>
          </a:graphicData>
        </a:graphic>
      </p:graphicFrame>
    </p:spTree>
    <p:extLst>
      <p:ext uri="{BB962C8B-B14F-4D97-AF65-F5344CB8AC3E}">
        <p14:creationId xmlns:p14="http://schemas.microsoft.com/office/powerpoint/2010/main" val="267703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1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EA69F8-9737-2DCD-8F7A-AFECCE0D6070}"/>
              </a:ext>
            </a:extLst>
          </p:cNvPr>
          <p:cNvSpPr>
            <a:spLocks noGrp="1"/>
          </p:cNvSpPr>
          <p:nvPr>
            <p:ph type="title"/>
          </p:nvPr>
        </p:nvSpPr>
        <p:spPr>
          <a:xfrm>
            <a:off x="470969" y="174589"/>
            <a:ext cx="5706082" cy="525675"/>
          </a:xfrm>
        </p:spPr>
        <p:txBody>
          <a:bodyPr>
            <a:noAutofit/>
          </a:bodyPr>
          <a:lstStyle/>
          <a:p>
            <a:r>
              <a:rPr lang="en-IN" sz="3600" b="1" i="0" dirty="0">
                <a:effectLst/>
              </a:rPr>
              <a:t>Comparison with SOTA</a:t>
            </a:r>
            <a:endParaRPr lang="en-US" sz="3600" b="1" dirty="0"/>
          </a:p>
        </p:txBody>
      </p:sp>
      <p:sp>
        <p:nvSpPr>
          <p:cNvPr id="5" name="Text Placeholder 5">
            <a:extLst>
              <a:ext uri="{FF2B5EF4-FFF2-40B4-BE49-F238E27FC236}">
                <a16:creationId xmlns:a16="http://schemas.microsoft.com/office/drawing/2014/main" id="{39CD811C-89F3-027A-C554-990121BC3F90}"/>
              </a:ext>
            </a:extLst>
          </p:cNvPr>
          <p:cNvSpPr txBox="1">
            <a:spLocks/>
          </p:cNvSpPr>
          <p:nvPr/>
        </p:nvSpPr>
        <p:spPr>
          <a:xfrm>
            <a:off x="2205980" y="933845"/>
            <a:ext cx="8883575" cy="36933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sz="2000" dirty="0" err="1">
                <a:latin typeface="Arial" panose="020B0604020202020204" pitchFamily="34" charset="0"/>
              </a:rPr>
              <a:t>ResNet</a:t>
            </a:r>
            <a:r>
              <a:rPr lang="en-US" sz="2000" dirty="0">
                <a:latin typeface="Arial" panose="020B0604020202020204" pitchFamily="34" charset="0"/>
              </a:rPr>
              <a:t> 32 based models, trained on CIFAR100-LT, top-1 accuracy (%) /ECE</a:t>
            </a:r>
            <a:endParaRPr lang="en-IN" sz="2000" dirty="0"/>
          </a:p>
        </p:txBody>
      </p:sp>
      <p:sp>
        <p:nvSpPr>
          <p:cNvPr id="6" name="Slide Number Placeholder 41">
            <a:extLst>
              <a:ext uri="{FF2B5EF4-FFF2-40B4-BE49-F238E27FC236}">
                <a16:creationId xmlns:a16="http://schemas.microsoft.com/office/drawing/2014/main" id="{6286A097-2956-BA29-3DFE-FD1D5D6FBD4E}"/>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E1514C-5E56-4738-A1FF-4B1CFD2A3E36}" type="slidenum">
              <a:rPr lang="en-US" smtClean="0"/>
              <a:pPr/>
              <a:t>19</a:t>
            </a:fld>
            <a:endParaRPr lang="en-US" dirty="0"/>
          </a:p>
        </p:txBody>
      </p:sp>
      <p:graphicFrame>
        <p:nvGraphicFramePr>
          <p:cNvPr id="7" name="Content Placeholder 3">
            <a:extLst>
              <a:ext uri="{FF2B5EF4-FFF2-40B4-BE49-F238E27FC236}">
                <a16:creationId xmlns:a16="http://schemas.microsoft.com/office/drawing/2014/main" id="{BFBBD122-0C25-AF4F-EB41-C2443EF1DA8F}"/>
              </a:ext>
            </a:extLst>
          </p:cNvPr>
          <p:cNvGraphicFramePr>
            <a:graphicFrameLocks/>
          </p:cNvGraphicFramePr>
          <p:nvPr>
            <p:extLst>
              <p:ext uri="{D42A27DB-BD31-4B8C-83A1-F6EECF244321}">
                <p14:modId xmlns:p14="http://schemas.microsoft.com/office/powerpoint/2010/main" val="630899079"/>
              </p:ext>
            </p:extLst>
          </p:nvPr>
        </p:nvGraphicFramePr>
        <p:xfrm>
          <a:off x="422787" y="1554726"/>
          <a:ext cx="11508529" cy="5132133"/>
        </p:xfrm>
        <a:graphic>
          <a:graphicData uri="http://schemas.openxmlformats.org/drawingml/2006/table">
            <a:tbl>
              <a:tblPr firstRow="1" bandRow="1">
                <a:tableStyleId>{5C22544A-7EE6-4342-B048-85BDC9FD1C3A}</a:tableStyleId>
              </a:tblPr>
              <a:tblGrid>
                <a:gridCol w="2418736">
                  <a:extLst>
                    <a:ext uri="{9D8B030D-6E8A-4147-A177-3AD203B41FA5}">
                      <a16:colId xmlns:a16="http://schemas.microsoft.com/office/drawing/2014/main" val="266507343"/>
                    </a:ext>
                  </a:extLst>
                </a:gridCol>
                <a:gridCol w="2184675">
                  <a:extLst>
                    <a:ext uri="{9D8B030D-6E8A-4147-A177-3AD203B41FA5}">
                      <a16:colId xmlns:a16="http://schemas.microsoft.com/office/drawing/2014/main" val="2566831273"/>
                    </a:ext>
                  </a:extLst>
                </a:gridCol>
                <a:gridCol w="2301706">
                  <a:extLst>
                    <a:ext uri="{9D8B030D-6E8A-4147-A177-3AD203B41FA5}">
                      <a16:colId xmlns:a16="http://schemas.microsoft.com/office/drawing/2014/main" val="813189316"/>
                    </a:ext>
                  </a:extLst>
                </a:gridCol>
                <a:gridCol w="2301706">
                  <a:extLst>
                    <a:ext uri="{9D8B030D-6E8A-4147-A177-3AD203B41FA5}">
                      <a16:colId xmlns:a16="http://schemas.microsoft.com/office/drawing/2014/main" val="1153645591"/>
                    </a:ext>
                  </a:extLst>
                </a:gridCol>
                <a:gridCol w="2301706">
                  <a:extLst>
                    <a:ext uri="{9D8B030D-6E8A-4147-A177-3AD203B41FA5}">
                      <a16:colId xmlns:a16="http://schemas.microsoft.com/office/drawing/2014/main" val="3045336196"/>
                    </a:ext>
                  </a:extLst>
                </a:gridCol>
              </a:tblGrid>
              <a:tr h="280099">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Method</a:t>
                      </a:r>
                    </a:p>
                  </a:txBody>
                  <a:tcPr marL="7620" marR="7620" marT="7620" marB="0" anchor="ctr"/>
                </a:tc>
                <a:tc gridSpan="4">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CIFAR100</a:t>
                      </a:r>
                    </a:p>
                  </a:txBody>
                  <a:tcPr marL="7620" marR="7620" marT="7620" marB="0" anchor="ctr"/>
                </a:tc>
                <a:tc hMerge="1">
                  <a:txBody>
                    <a:bodyPr/>
                    <a:lstStyle/>
                    <a:p>
                      <a:endParaRPr/>
                    </a:p>
                  </a:txBody>
                  <a:tcPr marL="7620" marR="7620" marT="7620" marB="0" anchor="ctr"/>
                </a:tc>
                <a:tc hMerge="1">
                  <a:txBody>
                    <a:bodyPr/>
                    <a:lstStyle/>
                    <a:p>
                      <a:endParaRPr/>
                    </a:p>
                  </a:txBody>
                  <a:tcPr marL="7620" marR="7620" marT="7620" marB="0" anchor="ctr"/>
                </a:tc>
                <a:tc hMerge="1">
                  <a:txBody>
                    <a:bodyPr/>
                    <a:lstStyle/>
                    <a:p>
                      <a:endParaRPr dirty="0"/>
                    </a:p>
                  </a:txBody>
                  <a:tcPr marL="7620" marR="7620" marT="7620" marB="0" anchor="ctr"/>
                </a:tc>
                <a:extLst>
                  <a:ext uri="{0D108BD9-81ED-4DB2-BD59-A6C34878D82A}">
                    <a16:rowId xmlns:a16="http://schemas.microsoft.com/office/drawing/2014/main" val="112485467"/>
                  </a:ext>
                </a:extLst>
              </a:tr>
              <a:tr h="333090">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IF</a:t>
                      </a:r>
                    </a:p>
                  </a:txBody>
                  <a:tcPr marL="7620" marR="7620" marT="30480" marB="30480" anchor="ctr"/>
                </a:tc>
                <a:tc>
                  <a:txBody>
                    <a:bodyPr/>
                    <a:lstStyle/>
                    <a:p>
                      <a:pPr algn="ctr" fontAlgn="ctr"/>
                      <a:r>
                        <a:rPr lang="en-IN" sz="1800" b="1" i="0" u="none" strike="noStrike">
                          <a:solidFill>
                            <a:srgbClr val="000000"/>
                          </a:solidFill>
                          <a:effectLst/>
                          <a:latin typeface="Times New Roman" panose="02020603050405020304" pitchFamily="18" charset="0"/>
                          <a:cs typeface="Times New Roman" panose="02020603050405020304" pitchFamily="18" charset="0"/>
                        </a:rPr>
                        <a:t>200</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100</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50</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10</a:t>
                      </a:r>
                    </a:p>
                  </a:txBody>
                  <a:tcPr marL="7620" marR="7620" marT="30480" marB="30480" anchor="ctr"/>
                </a:tc>
                <a:extLst>
                  <a:ext uri="{0D108BD9-81ED-4DB2-BD59-A6C34878D82A}">
                    <a16:rowId xmlns:a16="http://schemas.microsoft.com/office/drawing/2014/main" val="3457561921"/>
                  </a:ext>
                </a:extLst>
              </a:tr>
              <a:tr h="333090">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CE</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36.5</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38.4</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43.9</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55.8</a:t>
                      </a:r>
                    </a:p>
                  </a:txBody>
                  <a:tcPr marL="7620" marR="7620" marT="30480" marB="30480" anchor="ctr"/>
                </a:tc>
                <a:extLst>
                  <a:ext uri="{0D108BD9-81ED-4DB2-BD59-A6C34878D82A}">
                    <a16:rowId xmlns:a16="http://schemas.microsoft.com/office/drawing/2014/main" val="974111189"/>
                  </a:ext>
                </a:extLst>
              </a:tr>
              <a:tr h="333090">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mixup</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39.6</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58.2</a:t>
                      </a:r>
                    </a:p>
                  </a:txBody>
                  <a:tcPr marL="7620" marR="7620" marT="30480" marB="30480" anchor="ctr"/>
                </a:tc>
                <a:extLst>
                  <a:ext uri="{0D108BD9-81ED-4DB2-BD59-A6C34878D82A}">
                    <a16:rowId xmlns:a16="http://schemas.microsoft.com/office/drawing/2014/main" val="193137125"/>
                  </a:ext>
                </a:extLst>
              </a:tr>
              <a:tr h="387536">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LDAM+DRW</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38.5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42.1</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46.7</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58.8</a:t>
                      </a:r>
                    </a:p>
                  </a:txBody>
                  <a:tcPr marL="7620" marR="7620" marT="30480" marB="30480" anchor="ctr"/>
                </a:tc>
                <a:extLst>
                  <a:ext uri="{0D108BD9-81ED-4DB2-BD59-A6C34878D82A}">
                    <a16:rowId xmlns:a16="http://schemas.microsoft.com/office/drawing/2014/main" val="3448622500"/>
                  </a:ext>
                </a:extLst>
              </a:tr>
              <a:tr h="333090">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BBN</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42.6</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47.1</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59.2</a:t>
                      </a:r>
                    </a:p>
                  </a:txBody>
                  <a:tcPr marL="7620" marR="7620" marT="30480" marB="30480" anchor="ctr"/>
                </a:tc>
                <a:extLst>
                  <a:ext uri="{0D108BD9-81ED-4DB2-BD59-A6C34878D82A}">
                    <a16:rowId xmlns:a16="http://schemas.microsoft.com/office/drawing/2014/main" val="521812519"/>
                  </a:ext>
                </a:extLst>
              </a:tr>
              <a:tr h="333090">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LADE</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45.4 / 2.54</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50.5 / 0.148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61.7 / 1.46</a:t>
                      </a:r>
                    </a:p>
                  </a:txBody>
                  <a:tcPr marL="7620" marR="7620" marT="30480" marB="30480" anchor="ctr"/>
                </a:tc>
                <a:extLst>
                  <a:ext uri="{0D108BD9-81ED-4DB2-BD59-A6C34878D82A}">
                    <a16:rowId xmlns:a16="http://schemas.microsoft.com/office/drawing/2014/main" val="886402922"/>
                  </a:ext>
                </a:extLst>
              </a:tr>
              <a:tr h="387536">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DRW+REMIX</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38.45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46.8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46.62</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61.3</a:t>
                      </a:r>
                    </a:p>
                  </a:txBody>
                  <a:tcPr marL="7620" marR="7620" marT="30480" marB="30480" anchor="ctr"/>
                </a:tc>
                <a:extLst>
                  <a:ext uri="{0D108BD9-81ED-4DB2-BD59-A6C34878D82A}">
                    <a16:rowId xmlns:a16="http://schemas.microsoft.com/office/drawing/2014/main" val="2382671672"/>
                  </a:ext>
                </a:extLst>
              </a:tr>
              <a:tr h="333090">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cRT+mixup</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40.16</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45.1 / 13.8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50.9 / 10.8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62.1 / 6.83</a:t>
                      </a:r>
                    </a:p>
                  </a:txBody>
                  <a:tcPr marL="7620" marR="7620" marT="30480" marB="30480" anchor="ctr"/>
                </a:tc>
                <a:extLst>
                  <a:ext uri="{0D108BD9-81ED-4DB2-BD59-A6C34878D82A}">
                    <a16:rowId xmlns:a16="http://schemas.microsoft.com/office/drawing/2014/main" val="3518808864"/>
                  </a:ext>
                </a:extLst>
              </a:tr>
              <a:tr h="333090">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LWS+mixup</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44.9</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44.2 / 22.5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50.7 / 19.2</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62.3 / 13.4</a:t>
                      </a:r>
                    </a:p>
                  </a:txBody>
                  <a:tcPr marL="7620" marR="7620" marT="30480" marB="30480" anchor="ctr"/>
                </a:tc>
                <a:extLst>
                  <a:ext uri="{0D108BD9-81ED-4DB2-BD59-A6C34878D82A}">
                    <a16:rowId xmlns:a16="http://schemas.microsoft.com/office/drawing/2014/main" val="680433501"/>
                  </a:ext>
                </a:extLst>
              </a:tr>
              <a:tr h="333090">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MiSLAS</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43.53</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47.0 / 4.83</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52.3 / 2.25</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63.2 / 1.73</a:t>
                      </a:r>
                    </a:p>
                  </a:txBody>
                  <a:tcPr marL="7620" marR="7620" marT="30480" marB="30480" anchor="ctr"/>
                </a:tc>
                <a:extLst>
                  <a:ext uri="{0D108BD9-81ED-4DB2-BD59-A6C34878D82A}">
                    <a16:rowId xmlns:a16="http://schemas.microsoft.com/office/drawing/2014/main" val="1810557709"/>
                  </a:ext>
                </a:extLst>
              </a:tr>
              <a:tr h="393631">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Proposed Method 1</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45.910 / 2.668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48.130 / 6.376</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52.430 / 2.120</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62.400 / 1.223</a:t>
                      </a:r>
                    </a:p>
                  </a:txBody>
                  <a:tcPr marL="7620" marR="7620" marT="30480" marB="30480" anchor="ctr"/>
                </a:tc>
                <a:extLst>
                  <a:ext uri="{0D108BD9-81ED-4DB2-BD59-A6C34878D82A}">
                    <a16:rowId xmlns:a16="http://schemas.microsoft.com/office/drawing/2014/main" val="2131078957"/>
                  </a:ext>
                </a:extLst>
              </a:tr>
              <a:tr h="605619">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Proposed Method 2</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45.930 / 1.286</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48.03 / 1.96</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51.44 / 1.32</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62.35 / 1.26</a:t>
                      </a:r>
                    </a:p>
                  </a:txBody>
                  <a:tcPr marL="7620" marR="7620" marT="30480" marB="30480" anchor="ctr"/>
                </a:tc>
                <a:extLst>
                  <a:ext uri="{0D108BD9-81ED-4DB2-BD59-A6C34878D82A}">
                    <a16:rowId xmlns:a16="http://schemas.microsoft.com/office/drawing/2014/main" val="1376760085"/>
                  </a:ext>
                </a:extLst>
              </a:tr>
              <a:tr h="393631">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Proposed Method 3</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44.470 / 2.460</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46.690 / 4.631</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50.500 / 2.895</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61.320 / 2.113</a:t>
                      </a:r>
                    </a:p>
                  </a:txBody>
                  <a:tcPr marL="7620" marR="7620" marT="30480" marB="30480" anchor="ctr"/>
                </a:tc>
                <a:extLst>
                  <a:ext uri="{0D108BD9-81ED-4DB2-BD59-A6C34878D82A}">
                    <a16:rowId xmlns:a16="http://schemas.microsoft.com/office/drawing/2014/main" val="1116022422"/>
                  </a:ext>
                </a:extLst>
              </a:tr>
            </a:tbl>
          </a:graphicData>
        </a:graphic>
      </p:graphicFrame>
    </p:spTree>
    <p:extLst>
      <p:ext uri="{BB962C8B-B14F-4D97-AF65-F5344CB8AC3E}">
        <p14:creationId xmlns:p14="http://schemas.microsoft.com/office/powerpoint/2010/main" val="375352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09836" y="0"/>
            <a:ext cx="9144001" cy="699864"/>
          </a:xfrm>
        </p:spPr>
        <p:txBody>
          <a:bodyPr/>
          <a:lstStyle/>
          <a:p>
            <a:r>
              <a:rPr lang="en-IN" sz="3600" b="1" dirty="0">
                <a:latin typeface="+mj-lt"/>
              </a:rPr>
              <a:t>Calibration in Classification</a:t>
            </a:r>
          </a:p>
        </p:txBody>
      </p:sp>
      <p:sp>
        <p:nvSpPr>
          <p:cNvPr id="14" name="Content Placeholder 13"/>
          <p:cNvSpPr>
            <a:spLocks noGrp="1"/>
          </p:cNvSpPr>
          <p:nvPr>
            <p:ph idx="1"/>
          </p:nvPr>
        </p:nvSpPr>
        <p:spPr>
          <a:xfrm>
            <a:off x="909836" y="1340768"/>
            <a:ext cx="10369151" cy="5040559"/>
          </a:xfrm>
        </p:spPr>
        <p:txBody>
          <a:bodyPr>
            <a:normAutofit fontScale="92500" lnSpcReduction="10000"/>
          </a:bodyPr>
          <a:lstStyle/>
          <a:p>
            <a:pPr marL="342900" indent="-342900" algn="just">
              <a:buClr>
                <a:srgbClr val="FFFFFF"/>
              </a:buClr>
              <a:buFont typeface="Wingdings" panose="05000000000000000000" pitchFamily="2" charset="2"/>
              <a:buChar char="Ø"/>
            </a:pPr>
            <a:r>
              <a:rPr lang="en-US" sz="2400" b="0" i="0" dirty="0">
                <a:effectLst/>
                <a:latin typeface="+mj-lt"/>
              </a:rPr>
              <a:t>Let’s consider an example of a </a:t>
            </a:r>
            <a:r>
              <a:rPr lang="en-US" sz="2400" b="1" i="1" dirty="0">
                <a:effectLst/>
                <a:latin typeface="+mj-lt"/>
              </a:rPr>
              <a:t>deep learning model used for multi-class classification</a:t>
            </a:r>
            <a:r>
              <a:rPr lang="en-US" sz="2400" b="0" i="0" dirty="0">
                <a:effectLst/>
                <a:latin typeface="+mj-lt"/>
              </a:rPr>
              <a:t>, such as a model that predicts the type of flower in an image. Suppose we have a dataset of 1000 images of flowers, each labeled with one of three possible classes: rose, daisy, or sunflower. </a:t>
            </a:r>
          </a:p>
          <a:p>
            <a:pPr marL="342900" indent="-342900" algn="just">
              <a:buClr>
                <a:srgbClr val="FFFFFF"/>
              </a:buClr>
              <a:buFont typeface="Wingdings" panose="05000000000000000000" pitchFamily="2" charset="2"/>
              <a:buChar char="Ø"/>
            </a:pPr>
            <a:endParaRPr lang="en-US" sz="2400" dirty="0">
              <a:latin typeface="+mj-lt"/>
            </a:endParaRPr>
          </a:p>
          <a:p>
            <a:pPr marL="342900" indent="-342900" algn="just">
              <a:buClr>
                <a:srgbClr val="FFFFFF"/>
              </a:buClr>
              <a:buFont typeface="Wingdings" panose="05000000000000000000" pitchFamily="2" charset="2"/>
              <a:buChar char="Ø"/>
            </a:pPr>
            <a:r>
              <a:rPr lang="en-US" sz="2400" b="0" i="0" dirty="0">
                <a:effectLst/>
                <a:latin typeface="+mj-lt"/>
              </a:rPr>
              <a:t>After training, we evaluate the model’s performance on a separate test set of 100 images. The model outputs a probability score for each class, indicating the likelihood that the image belongs to that class. For example, the model might output a score of 0.8 for the rose class, 0.1 for the daisy class, and 0.1 for the sunflower class for a particular image.</a:t>
            </a:r>
          </a:p>
          <a:p>
            <a:pPr marL="342900" indent="-342900" algn="just">
              <a:buClr>
                <a:srgbClr val="FFFFFF"/>
              </a:buClr>
              <a:buFont typeface="Wingdings" panose="05000000000000000000" pitchFamily="2" charset="2"/>
              <a:buChar char="Ø"/>
            </a:pPr>
            <a:endParaRPr lang="en-US" sz="2400" b="0" i="0" dirty="0">
              <a:effectLst/>
              <a:latin typeface="+mj-lt"/>
            </a:endParaRPr>
          </a:p>
          <a:p>
            <a:pPr marL="342900" indent="-342900" algn="just">
              <a:buClr>
                <a:srgbClr val="FFFFFF"/>
              </a:buClr>
              <a:buFont typeface="Wingdings" panose="05000000000000000000" pitchFamily="2" charset="2"/>
              <a:buChar char="Ø"/>
            </a:pPr>
            <a:r>
              <a:rPr lang="en-US" sz="2400" b="0" i="0" dirty="0">
                <a:effectLst/>
                <a:latin typeface="+mj-lt"/>
              </a:rPr>
              <a:t>However, these probability scores may not accurately reflect the actual likelihood of each class. </a:t>
            </a:r>
            <a:r>
              <a:rPr lang="en-US" sz="2400" b="1" i="1" dirty="0">
                <a:effectLst/>
                <a:latin typeface="+mj-lt"/>
              </a:rPr>
              <a:t>For instance, if the model assigns a probability of 80% to an image being a rose, but only 60 out of 100 images labeled as roses actually contain roses, then our model needs to be calibrated.</a:t>
            </a:r>
            <a:r>
              <a:rPr lang="en-IN" b="1" i="1" dirty="0">
                <a:effectLst/>
                <a:latin typeface="+mj-lt"/>
              </a:rPr>
              <a:t>.</a:t>
            </a:r>
            <a:endParaRPr lang="en-US" sz="2400" b="0" i="0" dirty="0">
              <a:effectLst/>
              <a:latin typeface="+mj-lt"/>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additive="base">
                                        <p:cTn id="1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 calcmode="lin" valueType="num">
                                      <p:cBhvr additive="base">
                                        <p:cTn id="18"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 calcmode="lin" valueType="num">
                                      <p:cBhvr additive="base">
                                        <p:cTn id="24"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43C0AC6-CDF5-3A51-A13A-7F12723AC6C8}"/>
              </a:ext>
            </a:extLst>
          </p:cNvPr>
          <p:cNvGraphicFramePr>
            <a:graphicFrameLocks noGrp="1"/>
          </p:cNvGraphicFramePr>
          <p:nvPr>
            <p:ph idx="1"/>
            <p:extLst>
              <p:ext uri="{D42A27DB-BD31-4B8C-83A1-F6EECF244321}">
                <p14:modId xmlns:p14="http://schemas.microsoft.com/office/powerpoint/2010/main" val="2907814291"/>
              </p:ext>
            </p:extLst>
          </p:nvPr>
        </p:nvGraphicFramePr>
        <p:xfrm>
          <a:off x="1465006" y="2045110"/>
          <a:ext cx="9890645" cy="4271044"/>
        </p:xfrm>
        <a:graphic>
          <a:graphicData uri="http://schemas.openxmlformats.org/drawingml/2006/table">
            <a:tbl>
              <a:tblPr firstRow="1" bandRow="1">
                <a:tableStyleId>{5C22544A-7EE6-4342-B048-85BDC9FD1C3A}</a:tableStyleId>
              </a:tblPr>
              <a:tblGrid>
                <a:gridCol w="2261420">
                  <a:extLst>
                    <a:ext uri="{9D8B030D-6E8A-4147-A177-3AD203B41FA5}">
                      <a16:colId xmlns:a16="http://schemas.microsoft.com/office/drawing/2014/main" val="1620659712"/>
                    </a:ext>
                  </a:extLst>
                </a:gridCol>
                <a:gridCol w="1694838">
                  <a:extLst>
                    <a:ext uri="{9D8B030D-6E8A-4147-A177-3AD203B41FA5}">
                      <a16:colId xmlns:a16="http://schemas.microsoft.com/office/drawing/2014/main" val="782960695"/>
                    </a:ext>
                  </a:extLst>
                </a:gridCol>
                <a:gridCol w="1978129">
                  <a:extLst>
                    <a:ext uri="{9D8B030D-6E8A-4147-A177-3AD203B41FA5}">
                      <a16:colId xmlns:a16="http://schemas.microsoft.com/office/drawing/2014/main" val="1957258952"/>
                    </a:ext>
                  </a:extLst>
                </a:gridCol>
                <a:gridCol w="1978129">
                  <a:extLst>
                    <a:ext uri="{9D8B030D-6E8A-4147-A177-3AD203B41FA5}">
                      <a16:colId xmlns:a16="http://schemas.microsoft.com/office/drawing/2014/main" val="1498890259"/>
                    </a:ext>
                  </a:extLst>
                </a:gridCol>
                <a:gridCol w="1978129">
                  <a:extLst>
                    <a:ext uri="{9D8B030D-6E8A-4147-A177-3AD203B41FA5}">
                      <a16:colId xmlns:a16="http://schemas.microsoft.com/office/drawing/2014/main" val="236485904"/>
                    </a:ext>
                  </a:extLst>
                </a:gridCol>
              </a:tblGrid>
              <a:tr h="390919">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Method</a:t>
                      </a:r>
                    </a:p>
                  </a:txBody>
                  <a:tcPr marL="7620" marR="7620" marT="7620" marB="0" anchor="ctr"/>
                </a:tc>
                <a:tc>
                  <a:txBody>
                    <a:bodyPr/>
                    <a:lstStyle/>
                    <a:p>
                      <a:pPr algn="ctr" fontAlgn="ctr"/>
                      <a:r>
                        <a:rPr lang="en-IN" sz="1800" b="1" i="0" u="none" strike="noStrike">
                          <a:solidFill>
                            <a:srgbClr val="000000"/>
                          </a:solidFill>
                          <a:effectLst/>
                          <a:latin typeface="Times New Roman" panose="02020603050405020304" pitchFamily="18" charset="0"/>
                          <a:cs typeface="Times New Roman" panose="02020603050405020304" pitchFamily="18" charset="0"/>
                        </a:rPr>
                        <a:t>Head</a:t>
                      </a:r>
                    </a:p>
                  </a:txBody>
                  <a:tcPr marL="7620" marR="7620" marT="7620" marB="0" anchor="ctr"/>
                </a:tc>
                <a:tc>
                  <a:txBody>
                    <a:bodyPr/>
                    <a:lstStyle/>
                    <a:p>
                      <a:pPr algn="ctr" fontAlgn="ctr"/>
                      <a:r>
                        <a:rPr lang="en-IN" sz="1800" b="1" i="0" u="none" strike="noStrike">
                          <a:solidFill>
                            <a:srgbClr val="000000"/>
                          </a:solidFill>
                          <a:effectLst/>
                          <a:latin typeface="Times New Roman" panose="02020603050405020304" pitchFamily="18" charset="0"/>
                          <a:cs typeface="Times New Roman" panose="02020603050405020304" pitchFamily="18" charset="0"/>
                        </a:rPr>
                        <a:t>Middle</a:t>
                      </a:r>
                    </a:p>
                  </a:txBody>
                  <a:tcPr marL="7620" marR="7620" marT="7620" marB="0" anchor="ctr"/>
                </a:tc>
                <a:tc>
                  <a:txBody>
                    <a:bodyPr/>
                    <a:lstStyle/>
                    <a:p>
                      <a:pPr algn="ctr" fontAlgn="ctr"/>
                      <a:r>
                        <a:rPr lang="en-IN" sz="1800" b="1" i="0" u="none" strike="noStrike">
                          <a:solidFill>
                            <a:srgbClr val="000000"/>
                          </a:solidFill>
                          <a:effectLst/>
                          <a:latin typeface="Times New Roman" panose="02020603050405020304" pitchFamily="18" charset="0"/>
                          <a:cs typeface="Times New Roman" panose="02020603050405020304" pitchFamily="18" charset="0"/>
                        </a:rPr>
                        <a:t>Tail</a:t>
                      </a:r>
                    </a:p>
                  </a:txBody>
                  <a:tcPr marL="7620" marR="7620" marT="7620" marB="0" anchor="ctr"/>
                </a:tc>
                <a:tc>
                  <a:txBody>
                    <a:bodyPr/>
                    <a:lstStyle/>
                    <a:p>
                      <a:pPr algn="ctr" fontAlgn="ctr"/>
                      <a:r>
                        <a:rPr lang="en-IN" sz="1800" b="1" i="0" u="none" strike="noStrike">
                          <a:solidFill>
                            <a:srgbClr val="000000"/>
                          </a:solidFill>
                          <a:effectLst/>
                          <a:latin typeface="Times New Roman" panose="02020603050405020304" pitchFamily="18" charset="0"/>
                          <a:cs typeface="Times New Roman" panose="02020603050405020304" pitchFamily="18" charset="0"/>
                        </a:rPr>
                        <a:t>Top 1% ACC</a:t>
                      </a:r>
                    </a:p>
                  </a:txBody>
                  <a:tcPr marL="7620" marR="7620" marT="7620" marB="0" anchor="ctr"/>
                </a:tc>
                <a:extLst>
                  <a:ext uri="{0D108BD9-81ED-4DB2-BD59-A6C34878D82A}">
                    <a16:rowId xmlns:a16="http://schemas.microsoft.com/office/drawing/2014/main" val="4097392282"/>
                  </a:ext>
                </a:extLst>
              </a:tr>
              <a:tr h="630956">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MiSLAS</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63.3</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46.7</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22.7</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47</a:t>
                      </a:r>
                    </a:p>
                  </a:txBody>
                  <a:tcPr marL="7620" marR="7620" marT="30480" marB="30480" anchor="ctr"/>
                </a:tc>
                <a:extLst>
                  <a:ext uri="{0D108BD9-81ED-4DB2-BD59-A6C34878D82A}">
                    <a16:rowId xmlns:a16="http://schemas.microsoft.com/office/drawing/2014/main" val="4108890618"/>
                  </a:ext>
                </a:extLst>
              </a:tr>
              <a:tr h="341282">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LWS</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43.4</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19.6</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44.2</a:t>
                      </a:r>
                    </a:p>
                  </a:txBody>
                  <a:tcPr marL="7620" marR="7620" marT="30480" marB="30480" anchor="ctr"/>
                </a:tc>
                <a:extLst>
                  <a:ext uri="{0D108BD9-81ED-4DB2-BD59-A6C34878D82A}">
                    <a16:rowId xmlns:a16="http://schemas.microsoft.com/office/drawing/2014/main" val="564841590"/>
                  </a:ext>
                </a:extLst>
              </a:tr>
              <a:tr h="438926">
                <a:tc>
                  <a:txBody>
                    <a:bodyPr/>
                    <a:lstStyle/>
                    <a:p>
                      <a:pPr algn="ctr" fontAlgn="ctr"/>
                      <a:r>
                        <a:rPr lang="en-IN" sz="1800" b="0" i="0" u="none" strike="noStrike" dirty="0" err="1">
                          <a:solidFill>
                            <a:srgbClr val="000000"/>
                          </a:solidFill>
                          <a:effectLst/>
                          <a:latin typeface="Times New Roman" panose="02020603050405020304" pitchFamily="18" charset="0"/>
                          <a:cs typeface="Times New Roman" panose="02020603050405020304" pitchFamily="18" charset="0"/>
                        </a:rPr>
                        <a:t>cRT</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65.91</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43.74</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23.8</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45.1</a:t>
                      </a:r>
                    </a:p>
                  </a:txBody>
                  <a:tcPr marL="7620" marR="7620" marT="30480" marB="30480" anchor="ctr"/>
                </a:tc>
                <a:extLst>
                  <a:ext uri="{0D108BD9-81ED-4DB2-BD59-A6C34878D82A}">
                    <a16:rowId xmlns:a16="http://schemas.microsoft.com/office/drawing/2014/main" val="3648245388"/>
                  </a:ext>
                </a:extLst>
              </a:tr>
              <a:tr h="822987">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Proposed Method 1</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64.056</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49.686</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26.483</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48.13</a:t>
                      </a:r>
                    </a:p>
                  </a:txBody>
                  <a:tcPr marL="7620" marR="7620" marT="30480" marB="30480" anchor="ctr"/>
                </a:tc>
                <a:extLst>
                  <a:ext uri="{0D108BD9-81ED-4DB2-BD59-A6C34878D82A}">
                    <a16:rowId xmlns:a16="http://schemas.microsoft.com/office/drawing/2014/main" val="3703667894"/>
                  </a:ext>
                </a:extLst>
              </a:tr>
              <a:tr h="822987">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Proposed Method 2</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61.556</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48.429</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27.724</a:t>
                      </a:r>
                    </a:p>
                  </a:txBody>
                  <a:tcPr marL="7620" marR="7620" marT="30480" marB="30480" anchor="ctr"/>
                </a:tc>
                <a:tc>
                  <a:txBody>
                    <a:bodyPr/>
                    <a:lstStyle/>
                    <a:p>
                      <a:pPr algn="ctr" fontAlgn="ctr"/>
                      <a:r>
                        <a:rPr lang="en-IN" sz="1800" b="1" i="0" u="none" strike="noStrike" dirty="0">
                          <a:solidFill>
                            <a:srgbClr val="000000"/>
                          </a:solidFill>
                          <a:effectLst/>
                          <a:latin typeface="Times New Roman" panose="02020603050405020304" pitchFamily="18" charset="0"/>
                          <a:cs typeface="Times New Roman" panose="02020603050405020304" pitchFamily="18" charset="0"/>
                        </a:rPr>
                        <a:t>48.03</a:t>
                      </a:r>
                    </a:p>
                  </a:txBody>
                  <a:tcPr marL="7620" marR="7620" marT="30480" marB="30480" anchor="ctr"/>
                </a:tc>
                <a:extLst>
                  <a:ext uri="{0D108BD9-81ED-4DB2-BD59-A6C34878D82A}">
                    <a16:rowId xmlns:a16="http://schemas.microsoft.com/office/drawing/2014/main" val="1430224280"/>
                  </a:ext>
                </a:extLst>
              </a:tr>
              <a:tr h="822987">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Proposed Method 3</a:t>
                      </a:r>
                    </a:p>
                  </a:txBody>
                  <a:tcPr marL="7620" marR="7620" marT="30480" marB="3048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59.528</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27.448</a:t>
                      </a:r>
                    </a:p>
                  </a:txBody>
                  <a:tcPr marL="7620" marR="7620" marT="30480" marB="3048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46.69</a:t>
                      </a:r>
                    </a:p>
                  </a:txBody>
                  <a:tcPr marL="7620" marR="7620" marT="30480" marB="30480" anchor="ctr"/>
                </a:tc>
                <a:extLst>
                  <a:ext uri="{0D108BD9-81ED-4DB2-BD59-A6C34878D82A}">
                    <a16:rowId xmlns:a16="http://schemas.microsoft.com/office/drawing/2014/main" val="3220812234"/>
                  </a:ext>
                </a:extLst>
              </a:tr>
            </a:tbl>
          </a:graphicData>
        </a:graphic>
      </p:graphicFrame>
      <p:sp>
        <p:nvSpPr>
          <p:cNvPr id="8" name="Title 1">
            <a:extLst>
              <a:ext uri="{FF2B5EF4-FFF2-40B4-BE49-F238E27FC236}">
                <a16:creationId xmlns:a16="http://schemas.microsoft.com/office/drawing/2014/main" id="{613817D8-B018-DE49-FC3A-8526BD72CCDE}"/>
              </a:ext>
            </a:extLst>
          </p:cNvPr>
          <p:cNvSpPr>
            <a:spLocks noGrp="1"/>
          </p:cNvSpPr>
          <p:nvPr>
            <p:ph type="title"/>
          </p:nvPr>
        </p:nvSpPr>
        <p:spPr>
          <a:xfrm>
            <a:off x="333772" y="118354"/>
            <a:ext cx="5130018" cy="590931"/>
          </a:xfrm>
        </p:spPr>
        <p:txBody>
          <a:bodyPr/>
          <a:lstStyle/>
          <a:p>
            <a:r>
              <a:rPr lang="en-IN" sz="3200" b="1" dirty="0"/>
              <a:t>D</a:t>
            </a:r>
            <a:r>
              <a:rPr lang="en-IN" sz="3200" b="1" i="0" dirty="0">
                <a:effectLst/>
              </a:rPr>
              <a:t>ifferent splits of classes</a:t>
            </a:r>
            <a:endParaRPr lang="en-US" sz="3200" b="1" dirty="0"/>
          </a:p>
        </p:txBody>
      </p:sp>
      <p:sp>
        <p:nvSpPr>
          <p:cNvPr id="9" name="Text Placeholder 5">
            <a:extLst>
              <a:ext uri="{FF2B5EF4-FFF2-40B4-BE49-F238E27FC236}">
                <a16:creationId xmlns:a16="http://schemas.microsoft.com/office/drawing/2014/main" id="{90367F19-08F9-7EC1-2CBF-AFAF6E263946}"/>
              </a:ext>
            </a:extLst>
          </p:cNvPr>
          <p:cNvSpPr txBox="1">
            <a:spLocks/>
          </p:cNvSpPr>
          <p:nvPr/>
        </p:nvSpPr>
        <p:spPr>
          <a:xfrm>
            <a:off x="2432738" y="1195765"/>
            <a:ext cx="9020967" cy="59093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sz="1800" dirty="0">
                <a:latin typeface="Arial" panose="020B0604020202020204" pitchFamily="34" charset="0"/>
              </a:rPr>
              <a:t>Performance comparison of different methods on CIFAR100LT with IF 100, evaluating accuracy across three class splits: Head, Middle, and Tail</a:t>
            </a:r>
          </a:p>
        </p:txBody>
      </p:sp>
      <p:sp>
        <p:nvSpPr>
          <p:cNvPr id="10" name="Slide Number Placeholder 41">
            <a:extLst>
              <a:ext uri="{FF2B5EF4-FFF2-40B4-BE49-F238E27FC236}">
                <a16:creationId xmlns:a16="http://schemas.microsoft.com/office/drawing/2014/main" id="{F6AAC967-DB5B-6150-CC20-A92F667E4634}"/>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3019FF4-65EB-F312-DBBB-4841934F8390}"/>
              </a:ext>
            </a:extLst>
          </p:cNvPr>
          <p:cNvSpPr txBox="1">
            <a:spLocks/>
          </p:cNvSpPr>
          <p:nvPr/>
        </p:nvSpPr>
        <p:spPr>
          <a:xfrm>
            <a:off x="549797" y="1196752"/>
            <a:ext cx="9649072" cy="223224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800" dirty="0"/>
              <a:t>Our proposed methods demonstrated superior performance:</a:t>
            </a:r>
          </a:p>
          <a:p>
            <a:pPr>
              <a:buClr>
                <a:schemeClr val="tx1"/>
              </a:buClr>
              <a:buFont typeface="Wingdings" panose="05000000000000000000" pitchFamily="2" charset="2"/>
              <a:buChar char="Ø"/>
            </a:pPr>
            <a:r>
              <a:rPr lang="en-US" sz="1800" dirty="0"/>
              <a:t>Proposed Method 2 again demonstrates superior performance, showing the highest accuracy for IF 200 and IF 100, while maintaining low ECE across all imbalance factors.</a:t>
            </a:r>
          </a:p>
          <a:p>
            <a:endParaRPr lang="en-US" sz="1800" dirty="0"/>
          </a:p>
          <a:p>
            <a:pPr>
              <a:buClr>
                <a:schemeClr val="tx1"/>
              </a:buClr>
              <a:buFont typeface="Wingdings" panose="05000000000000000000" pitchFamily="2" charset="2"/>
              <a:buChar char="Ø"/>
            </a:pPr>
            <a:r>
              <a:rPr lang="en-US" sz="1800" dirty="0"/>
              <a:t>Proposed Method 1 also performs well, particularly for IF 50, with notable accuracy and low ECE.</a:t>
            </a:r>
          </a:p>
        </p:txBody>
      </p:sp>
      <p:sp>
        <p:nvSpPr>
          <p:cNvPr id="9" name="TextBox 8">
            <a:extLst>
              <a:ext uri="{FF2B5EF4-FFF2-40B4-BE49-F238E27FC236}">
                <a16:creationId xmlns:a16="http://schemas.microsoft.com/office/drawing/2014/main" id="{09E2ED64-A32F-881D-309C-C36D6D501B60}"/>
              </a:ext>
            </a:extLst>
          </p:cNvPr>
          <p:cNvSpPr txBox="1"/>
          <p:nvPr/>
        </p:nvSpPr>
        <p:spPr>
          <a:xfrm>
            <a:off x="747362" y="319537"/>
            <a:ext cx="6806275" cy="646331"/>
          </a:xfrm>
          <a:prstGeom prst="rect">
            <a:avLst/>
          </a:prstGeom>
          <a:noFill/>
        </p:spPr>
        <p:txBody>
          <a:bodyPr wrap="square">
            <a:spAutoFit/>
          </a:bodyPr>
          <a:lstStyle/>
          <a:p>
            <a:r>
              <a:rPr lang="en-IN" sz="3600" b="1" dirty="0">
                <a:latin typeface="+mj-lt"/>
              </a:rPr>
              <a:t>Summary </a:t>
            </a:r>
            <a:r>
              <a:rPr lang="en-IN" sz="3600" b="1" dirty="0">
                <a:solidFill>
                  <a:srgbClr val="FFFFFF"/>
                </a:solidFill>
                <a:latin typeface="+mj-lt"/>
              </a:rPr>
              <a:t>of Proposed Methods</a:t>
            </a:r>
          </a:p>
        </p:txBody>
      </p:sp>
      <p:sp>
        <p:nvSpPr>
          <p:cNvPr id="10" name="TextBox 9">
            <a:extLst>
              <a:ext uri="{FF2B5EF4-FFF2-40B4-BE49-F238E27FC236}">
                <a16:creationId xmlns:a16="http://schemas.microsoft.com/office/drawing/2014/main" id="{76648584-E954-848B-7BA5-5CE5CDAEC9D8}"/>
              </a:ext>
            </a:extLst>
          </p:cNvPr>
          <p:cNvSpPr txBox="1"/>
          <p:nvPr/>
        </p:nvSpPr>
        <p:spPr>
          <a:xfrm>
            <a:off x="549796" y="3717032"/>
            <a:ext cx="10388493" cy="2862322"/>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IN" dirty="0">
                <a:solidFill>
                  <a:srgbClr val="FFFFFF"/>
                </a:solidFill>
              </a:rPr>
              <a:t>Proposed Method 1 demonstrates the best overall performance in terms of Top 1% ACC (48.13%), with the highest accuracy in the middle class split and strong performance in the head and tail splits.</a:t>
            </a:r>
          </a:p>
          <a:p>
            <a:pPr marL="285750" indent="-285750">
              <a:buClr>
                <a:schemeClr val="tx1"/>
              </a:buClr>
              <a:buFont typeface="Wingdings" panose="05000000000000000000" pitchFamily="2" charset="2"/>
              <a:buChar char="Ø"/>
            </a:pPr>
            <a:endParaRPr lang="en-IN" dirty="0">
              <a:solidFill>
                <a:srgbClr val="FFFFFF"/>
              </a:solidFill>
            </a:endParaRPr>
          </a:p>
          <a:p>
            <a:pPr marL="285750" indent="-285750">
              <a:buClr>
                <a:schemeClr val="tx1"/>
              </a:buClr>
              <a:buFont typeface="Wingdings" panose="05000000000000000000" pitchFamily="2" charset="2"/>
              <a:buChar char="Ø"/>
            </a:pPr>
            <a:r>
              <a:rPr lang="en-IN" dirty="0">
                <a:solidFill>
                  <a:srgbClr val="FFFFFF"/>
                </a:solidFill>
              </a:rPr>
              <a:t>Proposed Method 2 shows the highest accuracy in the tail class split (27.724%) and competitive performance across all class splits, resulting in a high Top 1% ACC of 48.03%.</a:t>
            </a:r>
          </a:p>
          <a:p>
            <a:pPr>
              <a:buClr>
                <a:schemeClr val="tx1"/>
              </a:buClr>
            </a:pPr>
            <a:endParaRPr lang="en-IN" dirty="0">
              <a:solidFill>
                <a:srgbClr val="FFFFFF"/>
              </a:solidFill>
            </a:endParaRPr>
          </a:p>
          <a:p>
            <a:pPr marL="285750" indent="-285750">
              <a:buClr>
                <a:schemeClr val="tx1"/>
              </a:buClr>
              <a:buFont typeface="Wingdings" panose="05000000000000000000" pitchFamily="2" charset="2"/>
              <a:buChar char="Ø"/>
            </a:pPr>
            <a:r>
              <a:rPr lang="en-US" dirty="0">
                <a:solidFill>
                  <a:srgbClr val="FFFFFF"/>
                </a:solidFill>
              </a:rPr>
              <a:t>The proposed methods, particularly </a:t>
            </a:r>
            <a:r>
              <a:rPr lang="en-US" b="1" dirty="0">
                <a:solidFill>
                  <a:srgbClr val="FFFFFF"/>
                </a:solidFill>
              </a:rPr>
              <a:t>Proposed Method 2</a:t>
            </a:r>
            <a:r>
              <a:rPr lang="en-US" dirty="0">
                <a:solidFill>
                  <a:srgbClr val="FFFFFF"/>
                </a:solidFill>
              </a:rPr>
              <a:t>, show significant improvements over existing methods in terms of both accuracy and calibration (ECE) for imbalanced CIFAR10-LT and CIFAR100-LT datasets.</a:t>
            </a:r>
            <a:endParaRPr lang="en-IN" dirty="0">
              <a:solidFill>
                <a:srgbClr val="FFFFFF"/>
              </a:solidFill>
            </a:endParaRPr>
          </a:p>
          <a:p>
            <a:pPr>
              <a:buClr>
                <a:schemeClr val="tx1"/>
              </a:buClr>
            </a:pPr>
            <a:endParaRPr lang="en-IN" dirty="0">
              <a:solidFill>
                <a:srgbClr val="FFFFFF"/>
              </a:solidFill>
            </a:endParaRPr>
          </a:p>
        </p:txBody>
      </p:sp>
    </p:spTree>
    <p:extLst>
      <p:ext uri="{BB962C8B-B14F-4D97-AF65-F5344CB8AC3E}">
        <p14:creationId xmlns:p14="http://schemas.microsoft.com/office/powerpoint/2010/main" val="181785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 calcmode="lin" valueType="num">
                                      <p:cBhvr additive="base">
                                        <p:cTn id="24"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down)">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wipe(down)">
                                      <p:cBhvr>
                                        <p:cTn id="35" dur="500"/>
                                        <p:tgtEl>
                                          <p:spTgt spid="1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wipe(down)">
                                      <p:cBhvr>
                                        <p:cTn id="4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A97FC5-78B9-2BB7-FA71-1C2AD6EF1266}"/>
              </a:ext>
            </a:extLst>
          </p:cNvPr>
          <p:cNvSpPr>
            <a:spLocks noGrp="1"/>
          </p:cNvSpPr>
          <p:nvPr>
            <p:ph type="title"/>
          </p:nvPr>
        </p:nvSpPr>
        <p:spPr>
          <a:xfrm>
            <a:off x="549796" y="116632"/>
            <a:ext cx="3041786" cy="535531"/>
          </a:xfrm>
        </p:spPr>
        <p:txBody>
          <a:bodyPr>
            <a:noAutofit/>
          </a:bodyPr>
          <a:lstStyle/>
          <a:p>
            <a:r>
              <a:rPr lang="en-IN" sz="3600" b="1" i="0" dirty="0">
                <a:effectLst/>
                <a:latin typeface="Arial" panose="020B0604020202020204" pitchFamily="34" charset="0"/>
              </a:rPr>
              <a:t>Conclusion</a:t>
            </a:r>
            <a:endParaRPr lang="en-US" sz="3600" b="1" dirty="0"/>
          </a:p>
        </p:txBody>
      </p:sp>
      <p:sp>
        <p:nvSpPr>
          <p:cNvPr id="5" name="Slide Number Placeholder 41">
            <a:extLst>
              <a:ext uri="{FF2B5EF4-FFF2-40B4-BE49-F238E27FC236}">
                <a16:creationId xmlns:a16="http://schemas.microsoft.com/office/drawing/2014/main" id="{A2459D25-8DEF-83D3-475C-AE8E2DC15CDC}"/>
              </a:ext>
            </a:extLst>
          </p:cNvPr>
          <p:cNvSpPr txBox="1">
            <a:spLocks/>
          </p:cNvSpPr>
          <p:nvPr/>
        </p:nvSpPr>
        <p:spPr>
          <a:xfrm>
            <a:off x="11432913" y="6316156"/>
            <a:ext cx="6380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E14779EA-769D-5887-FB8A-D18ED1B4384B}"/>
              </a:ext>
            </a:extLst>
          </p:cNvPr>
          <p:cNvSpPr txBox="1">
            <a:spLocks/>
          </p:cNvSpPr>
          <p:nvPr/>
        </p:nvSpPr>
        <p:spPr>
          <a:xfrm>
            <a:off x="825909" y="973318"/>
            <a:ext cx="10381071" cy="115953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marL="285750" indent="-285750" algn="just">
              <a:buClr>
                <a:schemeClr val="tx1"/>
              </a:buClr>
              <a:buFont typeface="Wingdings" panose="05000000000000000000" pitchFamily="2" charset="2"/>
              <a:buChar char="Ø"/>
            </a:pPr>
            <a:r>
              <a:rPr lang="en-US" sz="1800" cap="none" dirty="0">
                <a:solidFill>
                  <a:schemeClr val="tx1"/>
                </a:solidFill>
              </a:rPr>
              <a:t>To conclude the comparison between various resnet-32 based models trained on CIFAR10-LT and CIFAR100-LT datasets, we observe significant variations in performance metrics, particularly in terms of top-1 accuracy and ECE. Let’s highlight some key findings:</a:t>
            </a:r>
            <a:endParaRPr lang="en-IN" sz="1800" cap="none" dirty="0">
              <a:solidFill>
                <a:schemeClr val="tx1"/>
              </a:solidFill>
            </a:endParaRPr>
          </a:p>
        </p:txBody>
      </p:sp>
      <p:sp>
        <p:nvSpPr>
          <p:cNvPr id="7" name="TextBox 6">
            <a:extLst>
              <a:ext uri="{FF2B5EF4-FFF2-40B4-BE49-F238E27FC236}">
                <a16:creationId xmlns:a16="http://schemas.microsoft.com/office/drawing/2014/main" id="{5F8E6860-B721-E798-1F7E-A2E90FA9625A}"/>
              </a:ext>
            </a:extLst>
          </p:cNvPr>
          <p:cNvSpPr txBox="1"/>
          <p:nvPr/>
        </p:nvSpPr>
        <p:spPr>
          <a:xfrm>
            <a:off x="825909" y="2279974"/>
            <a:ext cx="10381071" cy="3416320"/>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rPr>
              <a:t>Consistency : The proposed method 2 consistently outperforms or matches other methods in terms of accuracy and calibration on both CIFAR10-LT and CIFAR100-LT datasets.</a:t>
            </a:r>
          </a:p>
          <a:p>
            <a:pPr marL="285750" indent="-285750">
              <a:buFont typeface="Wingdings" panose="05000000000000000000" pitchFamily="2" charset="2"/>
              <a:buChar char="Ø"/>
            </a:pPr>
            <a:r>
              <a:rPr lang="en-US" b="0" i="0" dirty="0">
                <a:effectLst/>
              </a:rPr>
              <a:t> Robustness : Proposed method 2 shows robustness across different levels of class imbalance, indicating its applicability in various real-world scenarios.</a:t>
            </a:r>
          </a:p>
          <a:p>
            <a:pPr marL="285750" indent="-285750">
              <a:buFont typeface="Wingdings" panose="05000000000000000000" pitchFamily="2" charset="2"/>
              <a:buChar char="Ø"/>
            </a:pPr>
            <a:r>
              <a:rPr lang="en-US" b="0" i="0" dirty="0">
                <a:effectLst/>
              </a:rPr>
              <a:t> Calibration : The proposed methods exhibit superior calibration, crucial for reliable uncertainty estimation in classification tasks.</a:t>
            </a:r>
            <a:br>
              <a:rPr lang="en-US" dirty="0"/>
            </a:br>
            <a:r>
              <a:rPr lang="en-US" b="0" i="0" dirty="0">
                <a:effectLst/>
              </a:rPr>
              <a:t>Competitive performance : While </a:t>
            </a:r>
            <a:r>
              <a:rPr lang="en-US" b="0" i="0" dirty="0" err="1">
                <a:effectLst/>
              </a:rPr>
              <a:t>mislas</a:t>
            </a:r>
            <a:r>
              <a:rPr lang="en-US" b="0" i="0" dirty="0">
                <a:effectLst/>
              </a:rPr>
              <a:t> </a:t>
            </a:r>
            <a:r>
              <a:rPr lang="en-US" dirty="0"/>
              <a:t> </a:t>
            </a:r>
            <a:r>
              <a:rPr lang="en-US" b="0" i="0" dirty="0">
                <a:effectLst/>
              </a:rPr>
              <a:t>and LADE demonstrate competitive performance, the proposed method 2 consistently achieves the best balance between accuracy and calibration.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0" i="0" dirty="0">
                <a:effectLst/>
              </a:rPr>
              <a:t>In summary, the results suggest that the proposed method 2 presents a promising approach for addressing class imbalances in classification tasks, offering superior performance in terms of accuracy and calibration across both CIFAR10-LT and CIFAR100-LT datasets.</a:t>
            </a:r>
            <a:endParaRPr lang="en-IN" dirty="0"/>
          </a:p>
        </p:txBody>
      </p:sp>
    </p:spTree>
    <p:extLst>
      <p:ext uri="{BB962C8B-B14F-4D97-AF65-F5344CB8AC3E}">
        <p14:creationId xmlns:p14="http://schemas.microsoft.com/office/powerpoint/2010/main" val="30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D3FFC7-0D83-3661-BBC5-63A33CA99897}"/>
              </a:ext>
            </a:extLst>
          </p:cNvPr>
          <p:cNvSpPr txBox="1">
            <a:spLocks/>
          </p:cNvSpPr>
          <p:nvPr/>
        </p:nvSpPr>
        <p:spPr>
          <a:xfrm>
            <a:off x="747363" y="1835039"/>
            <a:ext cx="8436077" cy="2026009"/>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800" dirty="0"/>
              <a:t>Looking ahead, there are several exciting avenues for future research that can further enhance the capabilities of our proposed methods</a:t>
            </a:r>
          </a:p>
          <a:p>
            <a:pPr marL="0" indent="0">
              <a:buNone/>
            </a:pPr>
            <a:r>
              <a:rPr lang="en-US" sz="1800" dirty="0"/>
              <a:t>	1. Exploration of Mixed Cut Thumbnails</a:t>
            </a:r>
          </a:p>
          <a:p>
            <a:pPr marL="0" indent="0">
              <a:buNone/>
            </a:pPr>
            <a:r>
              <a:rPr lang="en-US" sz="1800" dirty="0"/>
              <a:t>	2. Dynamic Balance </a:t>
            </a:r>
            <a:r>
              <a:rPr lang="en-US" sz="1800" dirty="0" err="1"/>
              <a:t>Softmax</a:t>
            </a:r>
            <a:r>
              <a:rPr lang="en-US" sz="1800" dirty="0"/>
              <a:t> Loss Functions</a:t>
            </a:r>
          </a:p>
          <a:p>
            <a:pPr marL="0" indent="0">
              <a:buNone/>
            </a:pPr>
            <a:r>
              <a:rPr lang="en-US" sz="1800" dirty="0"/>
              <a:t>	3. Implementation of a Reverse Sampler</a:t>
            </a:r>
          </a:p>
        </p:txBody>
      </p:sp>
      <p:sp>
        <p:nvSpPr>
          <p:cNvPr id="5" name="TextBox 4">
            <a:extLst>
              <a:ext uri="{FF2B5EF4-FFF2-40B4-BE49-F238E27FC236}">
                <a16:creationId xmlns:a16="http://schemas.microsoft.com/office/drawing/2014/main" id="{757C662F-F060-EF2A-8710-A399EB374F20}"/>
              </a:ext>
            </a:extLst>
          </p:cNvPr>
          <p:cNvSpPr txBox="1"/>
          <p:nvPr/>
        </p:nvSpPr>
        <p:spPr>
          <a:xfrm>
            <a:off x="1465118" y="95934"/>
            <a:ext cx="2973110" cy="646331"/>
          </a:xfrm>
          <a:prstGeom prst="rect">
            <a:avLst/>
          </a:prstGeom>
          <a:noFill/>
        </p:spPr>
        <p:txBody>
          <a:bodyPr wrap="square">
            <a:spAutoFit/>
          </a:bodyPr>
          <a:lstStyle/>
          <a:p>
            <a:r>
              <a:rPr lang="en-IN" sz="3600" b="1" dirty="0">
                <a:latin typeface="+mj-lt"/>
              </a:rPr>
              <a:t>Future Work</a:t>
            </a:r>
          </a:p>
        </p:txBody>
      </p:sp>
      <p:sp>
        <p:nvSpPr>
          <p:cNvPr id="6" name="TextBox 5">
            <a:extLst>
              <a:ext uri="{FF2B5EF4-FFF2-40B4-BE49-F238E27FC236}">
                <a16:creationId xmlns:a16="http://schemas.microsoft.com/office/drawing/2014/main" id="{1C9888D8-8824-FB6E-536A-598DEF2440B4}"/>
              </a:ext>
            </a:extLst>
          </p:cNvPr>
          <p:cNvSpPr txBox="1"/>
          <p:nvPr/>
        </p:nvSpPr>
        <p:spPr>
          <a:xfrm>
            <a:off x="747363" y="4437112"/>
            <a:ext cx="8436077" cy="1477328"/>
          </a:xfrm>
          <a:prstGeom prst="rect">
            <a:avLst/>
          </a:prstGeom>
          <a:noFill/>
        </p:spPr>
        <p:txBody>
          <a:bodyPr wrap="square">
            <a:spAutoFit/>
          </a:bodyPr>
          <a:lstStyle/>
          <a:p>
            <a:pPr marL="285750" indent="-285750" algn="l" rtl="0">
              <a:buFont typeface="Wingdings" panose="05000000000000000000" pitchFamily="2" charset="2"/>
              <a:buChar char="Ø"/>
            </a:pPr>
            <a:r>
              <a:rPr lang="en-US" dirty="0">
                <a:effectLst/>
              </a:rPr>
              <a:t>Adapting to Other Long-Tailed Datasets: Extending our proposed methods to other</a:t>
            </a:r>
            <a:br>
              <a:rPr lang="en-US" dirty="0">
                <a:effectLst/>
              </a:rPr>
            </a:br>
            <a:r>
              <a:rPr lang="en-US" dirty="0">
                <a:effectLst/>
              </a:rPr>
              <a:t>long-tailed datasets beyond CIFAR100-LT can validate their generalizability and</a:t>
            </a:r>
            <a:br>
              <a:rPr lang="en-US" dirty="0">
                <a:effectLst/>
              </a:rPr>
            </a:br>
            <a:r>
              <a:rPr lang="en-US" dirty="0">
                <a:effectLst/>
              </a:rPr>
              <a:t>effectiveness in diverse real-world scenarios. Understanding how these techniques</a:t>
            </a:r>
            <a:br>
              <a:rPr lang="en-US" dirty="0">
                <a:effectLst/>
              </a:rPr>
            </a:br>
            <a:r>
              <a:rPr lang="en-US" dirty="0">
                <a:effectLst/>
              </a:rPr>
              <a:t>perform across different domains and data distributions is crucial for advancing the</a:t>
            </a:r>
            <a:br>
              <a:rPr lang="en-US" dirty="0">
                <a:effectLst/>
              </a:rPr>
            </a:br>
            <a:r>
              <a:rPr lang="en-US" dirty="0">
                <a:effectLst/>
              </a:rPr>
              <a:t>field of class imbalance mitigation.</a:t>
            </a:r>
          </a:p>
        </p:txBody>
      </p:sp>
    </p:spTree>
    <p:extLst>
      <p:ext uri="{BB962C8B-B14F-4D97-AF65-F5344CB8AC3E}">
        <p14:creationId xmlns:p14="http://schemas.microsoft.com/office/powerpoint/2010/main" val="367502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BB90-58B5-6EFD-DE49-75E4D97DF2CB}"/>
              </a:ext>
            </a:extLst>
          </p:cNvPr>
          <p:cNvSpPr>
            <a:spLocks noGrp="1"/>
          </p:cNvSpPr>
          <p:nvPr>
            <p:ph type="ctrTitle"/>
          </p:nvPr>
        </p:nvSpPr>
        <p:spPr>
          <a:xfrm>
            <a:off x="1065213" y="1484784"/>
            <a:ext cx="4608512" cy="1511424"/>
          </a:xfrm>
        </p:spPr>
        <p:txBody>
          <a:bodyPr/>
          <a:lstStyle/>
          <a:p>
            <a:r>
              <a:rPr lang="en-IN" dirty="0"/>
              <a:t>Thank You</a:t>
            </a:r>
          </a:p>
        </p:txBody>
      </p:sp>
      <p:sp>
        <p:nvSpPr>
          <p:cNvPr id="3" name="Subtitle 2">
            <a:extLst>
              <a:ext uri="{FF2B5EF4-FFF2-40B4-BE49-F238E27FC236}">
                <a16:creationId xmlns:a16="http://schemas.microsoft.com/office/drawing/2014/main" id="{310CEFF8-9F75-F1AE-E3EB-8514D166053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2770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043F-9D84-7E48-61EA-AC9A30D51F27}"/>
              </a:ext>
            </a:extLst>
          </p:cNvPr>
          <p:cNvSpPr>
            <a:spLocks noGrp="1"/>
          </p:cNvSpPr>
          <p:nvPr>
            <p:ph type="title"/>
          </p:nvPr>
        </p:nvSpPr>
        <p:spPr>
          <a:xfrm>
            <a:off x="1269877" y="116632"/>
            <a:ext cx="6192688" cy="699864"/>
          </a:xfrm>
        </p:spPr>
        <p:txBody>
          <a:bodyPr>
            <a:normAutofit/>
          </a:bodyPr>
          <a:lstStyle/>
          <a:p>
            <a:r>
              <a:rPr lang="en-IN" b="1" dirty="0">
                <a:solidFill>
                  <a:srgbClr val="FFFFFF"/>
                </a:solidFill>
                <a:effectLst>
                  <a:outerShdw blurRad="38100" dist="38100" dir="2700000" algn="tl">
                    <a:srgbClr val="000000">
                      <a:alpha val="43137"/>
                    </a:srgbClr>
                  </a:outerShdw>
                </a:effectLst>
              </a:rPr>
              <a:t>Accuracy  &amp; Calibration</a:t>
            </a:r>
            <a:endParaRPr lang="en-IN"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06E663-FC5E-FBA2-6B4A-73F4049CC58A}"/>
                  </a:ext>
                </a:extLst>
              </p:cNvPr>
              <p:cNvSpPr txBox="1"/>
              <p:nvPr/>
            </p:nvSpPr>
            <p:spPr>
              <a:xfrm>
                <a:off x="1240770" y="1720840"/>
                <a:ext cx="9289031" cy="3849708"/>
              </a:xfrm>
              <a:prstGeom prst="rect">
                <a:avLst/>
              </a:prstGeom>
              <a:noFill/>
            </p:spPr>
            <p:txBody>
              <a:bodyPr wrap="square">
                <a:spAutoFit/>
              </a:bodyPr>
              <a:lstStyle/>
              <a:p>
                <a:pPr marL="342900" indent="-342900" algn="just">
                  <a:buClr>
                    <a:srgbClr val="FFFFFF"/>
                  </a:buClr>
                  <a:buSzPct val="100000"/>
                  <a:buFont typeface="Wingdings" panose="05000000000000000000" pitchFamily="2" charset="2"/>
                  <a:buChar char="Ø"/>
                </a:pPr>
                <a:r>
                  <a:rPr lang="en-US" sz="1800" b="1" dirty="0"/>
                  <a:t>Accuracy</a:t>
                </a:r>
                <a:r>
                  <a:rPr lang="en-US" sz="1800" dirty="0"/>
                  <a:t> refers to the degree of correctness of a measurement or prediction. The accuracy defined as :</a:t>
                </a:r>
              </a:p>
              <a:p>
                <a:pPr algn="just">
                  <a:buClr>
                    <a:srgbClr val="FFFFFF"/>
                  </a:buClr>
                  <a:buSzPct val="100000"/>
                </a:pPr>
                <a:r>
                  <a:rPr lang="en-US" dirty="0"/>
                  <a:t>	</a:t>
                </a:r>
                <a:r>
                  <a:rPr lang="en-US" sz="1800" dirty="0"/>
                  <a:t> </a:t>
                </a:r>
                <a14:m>
                  <m:oMath xmlns:m="http://schemas.openxmlformats.org/officeDocument/2006/math">
                    <m:r>
                      <a:rPr lang="en-IN" sz="1800" b="0" i="1" smtClean="0">
                        <a:latin typeface="Cambria Math" panose="02040503050406030204" pitchFamily="18" charset="0"/>
                      </a:rPr>
                      <m:t>𝐴𝑐𝑐𝑢𝑟𝑎𝑐𝑦</m:t>
                    </m:r>
                    <m:r>
                      <a:rPr lang="en-IN" sz="1800" b="0" i="1" smtClean="0">
                        <a:latin typeface="Cambria Math" panose="02040503050406030204" pitchFamily="18" charset="0"/>
                      </a:rPr>
                      <m:t>= </m:t>
                    </m:r>
                    <m:f>
                      <m:fPr>
                        <m:ctrlPr>
                          <a:rPr lang="en-IN" sz="1800" b="0" i="1" smtClean="0">
                            <a:latin typeface="Cambria Math" panose="02040503050406030204" pitchFamily="18" charset="0"/>
                          </a:rPr>
                        </m:ctrlPr>
                      </m:fPr>
                      <m:num>
                        <m:r>
                          <a:rPr lang="en-IN" i="1">
                            <a:latin typeface="Cambria Math" panose="02040503050406030204" pitchFamily="18" charset="0"/>
                          </a:rPr>
                          <m:t>𝐶𝑜𝑟𝑟𝑒𝑐𝑡</m:t>
                        </m:r>
                        <m:r>
                          <a:rPr lang="en-IN" i="1">
                            <a:latin typeface="Cambria Math" panose="02040503050406030204" pitchFamily="18" charset="0"/>
                          </a:rPr>
                          <m:t> </m:t>
                        </m:r>
                        <m:r>
                          <a:rPr lang="en-IN" i="1">
                            <a:latin typeface="Cambria Math" panose="02040503050406030204" pitchFamily="18" charset="0"/>
                          </a:rPr>
                          <m:t>𝑝𝑟𝑒𝑑𝑖𝑐𝑡𝑖𝑜𝑛𝑠</m:t>
                        </m:r>
                      </m:num>
                      <m:den>
                        <m:r>
                          <a:rPr lang="en-IN" sz="1800" b="0" i="1" smtClean="0">
                            <a:latin typeface="Cambria Math" panose="02040503050406030204" pitchFamily="18" charset="0"/>
                          </a:rPr>
                          <m:t>𝐴𝑙𝑙</m:t>
                        </m:r>
                        <m:r>
                          <a:rPr lang="en-IN" i="1">
                            <a:latin typeface="Cambria Math" panose="02040503050406030204" pitchFamily="18" charset="0"/>
                          </a:rPr>
                          <m:t> </m:t>
                        </m:r>
                        <m:r>
                          <a:rPr lang="en-IN" i="1">
                            <a:latin typeface="Cambria Math" panose="02040503050406030204" pitchFamily="18" charset="0"/>
                          </a:rPr>
                          <m:t>𝑝𝑟𝑒𝑑𝑖𝑐𝑡𝑖𝑜𝑛𝑠</m:t>
                        </m:r>
                      </m:den>
                    </m:f>
                  </m:oMath>
                </a14:m>
                <a:endParaRPr lang="en-US" sz="1800" dirty="0"/>
              </a:p>
              <a:p>
                <a:pPr marL="342900" indent="-342900" algn="just">
                  <a:buClr>
                    <a:srgbClr val="FFFFFF"/>
                  </a:buClr>
                  <a:buSzPct val="100000"/>
                  <a:buFont typeface="Wingdings" panose="05000000000000000000" pitchFamily="2" charset="2"/>
                  <a:buChar char="Ø"/>
                </a:pPr>
                <a:endParaRPr lang="en-US" sz="1800" dirty="0"/>
              </a:p>
              <a:p>
                <a:pPr algn="just">
                  <a:buClr>
                    <a:srgbClr val="FFFFFF"/>
                  </a:buClr>
                  <a:buSzPct val="100000"/>
                </a:pPr>
                <a:endParaRPr lang="en-US" dirty="0"/>
              </a:p>
              <a:p>
                <a:pPr marL="342900" indent="-342900" algn="just">
                  <a:buClr>
                    <a:srgbClr val="FFFFFF"/>
                  </a:buClr>
                  <a:buSzPct val="100000"/>
                  <a:buFont typeface="Wingdings" panose="05000000000000000000" pitchFamily="2" charset="2"/>
                  <a:buChar char="Ø"/>
                </a:pPr>
                <a:r>
                  <a:rPr lang="en-US" sz="1800" dirty="0">
                    <a:solidFill>
                      <a:srgbClr val="FFFFFF"/>
                    </a:solidFill>
                  </a:rPr>
                  <a:t>Calibration</a:t>
                </a:r>
                <a:r>
                  <a:rPr lang="en-US" sz="1800" b="0" dirty="0">
                    <a:solidFill>
                      <a:srgbClr val="FFFFFF"/>
                    </a:solidFill>
                  </a:rPr>
                  <a:t> </a:t>
                </a:r>
                <a:r>
                  <a:rPr lang="en-US" sz="1800" b="0" dirty="0">
                    <a:solidFill>
                      <a:srgbClr val="FFFFFF"/>
                    </a:solidFill>
                    <a:latin typeface="+mj-lt"/>
                  </a:rPr>
                  <a:t>on the other hand, is a process used to adjust or standardize a measurement instrument or system to ensure its accuracy. </a:t>
                </a:r>
                <a:r>
                  <a:rPr lang="en-US" sz="1800" b="1" i="1" dirty="0">
                    <a:solidFill>
                      <a:srgbClr val="FFFFFF"/>
                    </a:solidFill>
                    <a:latin typeface="+mj-lt"/>
                  </a:rPr>
                  <a:t>The calibration of a model indicates how close the estimated confidence is to the true probability</a:t>
                </a:r>
                <a:r>
                  <a:rPr lang="en-US" sz="1800" b="0" dirty="0">
                    <a:solidFill>
                      <a:srgbClr val="FFFFFF"/>
                    </a:solidFill>
                    <a:latin typeface="+mj-lt"/>
                  </a:rPr>
                  <a:t>.</a:t>
                </a:r>
              </a:p>
              <a:p>
                <a:pPr algn="just">
                  <a:buClr>
                    <a:srgbClr val="FFFFFF"/>
                  </a:buClr>
                  <a:buSzPct val="100000"/>
                </a:pPr>
                <a:endParaRPr lang="en-IN" sz="1800" b="0" dirty="0">
                  <a:solidFill>
                    <a:srgbClr val="FFFFFF"/>
                  </a:solidFill>
                  <a:latin typeface="+mj-lt"/>
                </a:endParaRPr>
              </a:p>
              <a:p>
                <a:pPr marL="342900" indent="-342900" algn="just">
                  <a:buClr>
                    <a:srgbClr val="FFFFFF"/>
                  </a:buClr>
                  <a:buSzPct val="100000"/>
                  <a:buFont typeface="Wingdings" panose="05000000000000000000" pitchFamily="2" charset="2"/>
                  <a:buChar char="Ø"/>
                </a:pPr>
                <a:endParaRPr lang="en-US" sz="1800" dirty="0"/>
              </a:p>
              <a:p>
                <a:pPr marL="342900" indent="-342900" algn="just">
                  <a:buClr>
                    <a:srgbClr val="FFFFFF"/>
                  </a:buClr>
                  <a:buSzPct val="100000"/>
                  <a:buFont typeface="Wingdings" panose="05000000000000000000" pitchFamily="2" charset="2"/>
                  <a:buChar char="Ø"/>
                </a:pPr>
                <a:r>
                  <a:rPr lang="en-US" sz="1800" dirty="0">
                    <a:solidFill>
                      <a:srgbClr val="FFFFFF"/>
                    </a:solidFill>
                    <a:latin typeface="+mj-lt"/>
                  </a:rPr>
                  <a:t>In summary, accuracy measures correctness, while calibration ensures that measurements or predictions are adjusted to match known standards or actual outcomes.</a:t>
                </a:r>
                <a:endParaRPr lang="en-US" sz="1800" dirty="0">
                  <a:latin typeface="+mj-lt"/>
                </a:endParaRPr>
              </a:p>
              <a:p>
                <a:pPr algn="just">
                  <a:buClr>
                    <a:srgbClr val="FFFFFF"/>
                  </a:buClr>
                  <a:buSzPct val="100000"/>
                </a:pPr>
                <a:endParaRPr lang="en-US" sz="1800" dirty="0"/>
              </a:p>
            </p:txBody>
          </p:sp>
        </mc:Choice>
        <mc:Fallback xmlns="">
          <p:sp>
            <p:nvSpPr>
              <p:cNvPr id="9" name="TextBox 8">
                <a:extLst>
                  <a:ext uri="{FF2B5EF4-FFF2-40B4-BE49-F238E27FC236}">
                    <a16:creationId xmlns:a16="http://schemas.microsoft.com/office/drawing/2014/main" id="{DF06E663-FC5E-FBA2-6B4A-73F4049CC58A}"/>
                  </a:ext>
                </a:extLst>
              </p:cNvPr>
              <p:cNvSpPr txBox="1">
                <a:spLocks noRot="1" noChangeAspect="1" noMove="1" noResize="1" noEditPoints="1" noAdjustHandles="1" noChangeArrowheads="1" noChangeShapeType="1" noTextEdit="1"/>
              </p:cNvSpPr>
              <p:nvPr/>
            </p:nvSpPr>
            <p:spPr>
              <a:xfrm>
                <a:off x="1240770" y="1720840"/>
                <a:ext cx="9289031" cy="3849708"/>
              </a:xfrm>
              <a:prstGeom prst="rect">
                <a:avLst/>
              </a:prstGeom>
              <a:blipFill>
                <a:blip r:embed="rId2"/>
                <a:stretch>
                  <a:fillRect l="-460" t="-791" r="-591"/>
                </a:stretch>
              </a:blipFill>
            </p:spPr>
            <p:txBody>
              <a:bodyPr/>
              <a:lstStyle/>
              <a:p>
                <a:r>
                  <a:rPr lang="en-IN">
                    <a:noFill/>
                  </a:rPr>
                  <a:t> </a:t>
                </a:r>
              </a:p>
            </p:txBody>
          </p:sp>
        </mc:Fallback>
      </mc:AlternateContent>
    </p:spTree>
    <p:extLst>
      <p:ext uri="{BB962C8B-B14F-4D97-AF65-F5344CB8AC3E}">
        <p14:creationId xmlns:p14="http://schemas.microsoft.com/office/powerpoint/2010/main" val="153856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 calcmode="lin" valueType="num">
                                      <p:cBhvr additive="base">
                                        <p:cTn id="24"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 calcmode="lin" valueType="num">
                                      <p:cBhvr additive="base">
                                        <p:cTn id="30"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7DB-D1F5-1378-2266-3A0A9E64B0E8}"/>
              </a:ext>
            </a:extLst>
          </p:cNvPr>
          <p:cNvSpPr>
            <a:spLocks noGrp="1"/>
          </p:cNvSpPr>
          <p:nvPr>
            <p:ph type="title"/>
          </p:nvPr>
        </p:nvSpPr>
        <p:spPr>
          <a:xfrm>
            <a:off x="1197868" y="123426"/>
            <a:ext cx="8692399" cy="752872"/>
          </a:xfrm>
        </p:spPr>
        <p:txBody>
          <a:bodyPr>
            <a:normAutofit/>
          </a:bodyPr>
          <a:lstStyle/>
          <a:p>
            <a:r>
              <a:rPr lang="en-IN" sz="4000" b="1" dirty="0">
                <a:effectLst>
                  <a:outerShdw blurRad="38100" dist="38100" dir="2700000" algn="tl">
                    <a:srgbClr val="000000">
                      <a:alpha val="43137"/>
                    </a:srgbClr>
                  </a:outerShdw>
                </a:effectLst>
                <a:latin typeface="+mj-lt"/>
              </a:rPr>
              <a:t>Problem</a:t>
            </a:r>
            <a:r>
              <a:rPr lang="en-IN" sz="4000" b="1" dirty="0">
                <a:latin typeface="+mj-lt"/>
              </a:rPr>
              <a:t> Definition</a:t>
            </a:r>
            <a:endParaRPr lang="en-IN" sz="4000" b="1" dirty="0"/>
          </a:p>
        </p:txBody>
      </p:sp>
      <p:sp>
        <p:nvSpPr>
          <p:cNvPr id="3" name="Text Placeholder 2">
            <a:extLst>
              <a:ext uri="{FF2B5EF4-FFF2-40B4-BE49-F238E27FC236}">
                <a16:creationId xmlns:a16="http://schemas.microsoft.com/office/drawing/2014/main" id="{88609B9D-FA60-B969-9A87-5AA1DAE119CE}"/>
              </a:ext>
            </a:extLst>
          </p:cNvPr>
          <p:cNvSpPr>
            <a:spLocks noGrp="1"/>
          </p:cNvSpPr>
          <p:nvPr>
            <p:ph type="body" idx="1"/>
          </p:nvPr>
        </p:nvSpPr>
        <p:spPr>
          <a:xfrm>
            <a:off x="1202934" y="1412776"/>
            <a:ext cx="9571998" cy="3528392"/>
          </a:xfrm>
        </p:spPr>
        <p:txBody>
          <a:bodyPr>
            <a:noAutofit/>
          </a:bodyPr>
          <a:lstStyle/>
          <a:p>
            <a:pPr marL="342900" indent="-342900" algn="just" rtl="0">
              <a:spcBef>
                <a:spcPts val="1000"/>
              </a:spcBef>
              <a:spcAft>
                <a:spcPts val="0"/>
              </a:spcAft>
              <a:buClr>
                <a:srgbClr val="FFFFFF"/>
              </a:buClr>
              <a:buFont typeface="Wingdings" panose="05000000000000000000" pitchFamily="2" charset="2"/>
              <a:buChar char="Ø"/>
            </a:pPr>
            <a:r>
              <a:rPr lang="en-US" i="0" u="none" strike="noStrike" cap="none" dirty="0">
                <a:solidFill>
                  <a:srgbClr val="FFFFFF"/>
                </a:solidFill>
                <a:effectLst/>
              </a:rPr>
              <a:t>In the realm of deep neural networks, training on datasets with substantial class imbalances poses a notable challenge. Recently, there has been a trend toward adopting two-stage methodologies, separating the tasks of representation learning and classifier learning to boost performance. Nevertheless, a critical issue that persists is miscalibration. </a:t>
            </a:r>
          </a:p>
          <a:p>
            <a:pPr algn="just" rtl="0">
              <a:spcBef>
                <a:spcPts val="1000"/>
              </a:spcBef>
              <a:spcAft>
                <a:spcPts val="0"/>
              </a:spcAft>
              <a:buClr>
                <a:srgbClr val="FFFFFF"/>
              </a:buClr>
            </a:pPr>
            <a:endParaRPr lang="en-US" i="0" u="none" strike="noStrike" cap="none" dirty="0">
              <a:solidFill>
                <a:srgbClr val="FFFFFF"/>
              </a:solidFill>
              <a:effectLst/>
            </a:endParaRPr>
          </a:p>
          <a:p>
            <a:pPr marL="342900" indent="-342900" algn="just" rtl="0">
              <a:spcBef>
                <a:spcPts val="1000"/>
              </a:spcBef>
              <a:spcAft>
                <a:spcPts val="0"/>
              </a:spcAft>
              <a:buClr>
                <a:srgbClr val="FFFFFF"/>
              </a:buClr>
              <a:buFont typeface="Wingdings" panose="05000000000000000000" pitchFamily="2" charset="2"/>
              <a:buChar char="Ø"/>
            </a:pPr>
            <a:endParaRPr lang="en-US" i="0" u="none" strike="noStrike" cap="none" dirty="0">
              <a:solidFill>
                <a:srgbClr val="FFFFFF"/>
              </a:solidFill>
            </a:endParaRPr>
          </a:p>
          <a:p>
            <a:pPr marL="342900" indent="-342900" algn="just" rtl="0">
              <a:spcBef>
                <a:spcPts val="1000"/>
              </a:spcBef>
              <a:spcAft>
                <a:spcPts val="0"/>
              </a:spcAft>
              <a:buClr>
                <a:srgbClr val="FFFFFF"/>
              </a:buClr>
              <a:buFont typeface="Wingdings" panose="05000000000000000000" pitchFamily="2" charset="2"/>
              <a:buChar char="Ø"/>
            </a:pPr>
            <a:r>
              <a:rPr lang="en-US" i="0" u="none" strike="noStrike" cap="none" dirty="0">
                <a:solidFill>
                  <a:srgbClr val="FFFFFF"/>
                </a:solidFill>
                <a:effectLst/>
              </a:rPr>
              <a:t>To address this concern, we've introduced methods specifically crafted to enhance calibration and elevate overall performance in these challenging scenarios.</a:t>
            </a:r>
            <a:endParaRPr lang="en-US" cap="none" dirty="0">
              <a:solidFill>
                <a:srgbClr val="FFFFFF"/>
              </a:solidFill>
              <a:effectLst/>
            </a:endParaRPr>
          </a:p>
        </p:txBody>
      </p:sp>
    </p:spTree>
    <p:extLst>
      <p:ext uri="{BB962C8B-B14F-4D97-AF65-F5344CB8AC3E}">
        <p14:creationId xmlns:p14="http://schemas.microsoft.com/office/powerpoint/2010/main" val="27425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A0F7-EE47-4E57-6A9B-F661F5A79BDD}"/>
              </a:ext>
            </a:extLst>
          </p:cNvPr>
          <p:cNvSpPr>
            <a:spLocks noGrp="1"/>
          </p:cNvSpPr>
          <p:nvPr>
            <p:ph type="title"/>
          </p:nvPr>
        </p:nvSpPr>
        <p:spPr>
          <a:xfrm>
            <a:off x="1197868" y="66328"/>
            <a:ext cx="9144001" cy="771872"/>
          </a:xfrm>
        </p:spPr>
        <p:txBody>
          <a:bodyPr/>
          <a:lstStyle/>
          <a:p>
            <a:r>
              <a:rPr lang="en-US" b="1" dirty="0"/>
              <a:t>INTRODUCTION</a:t>
            </a:r>
            <a:endParaRPr lang="en-IN" dirty="0"/>
          </a:p>
        </p:txBody>
      </p:sp>
      <p:sp>
        <p:nvSpPr>
          <p:cNvPr id="3" name="Content Placeholder 2">
            <a:extLst>
              <a:ext uri="{FF2B5EF4-FFF2-40B4-BE49-F238E27FC236}">
                <a16:creationId xmlns:a16="http://schemas.microsoft.com/office/drawing/2014/main" id="{F6E73097-BEC0-280B-34FF-C08C489B8896}"/>
              </a:ext>
            </a:extLst>
          </p:cNvPr>
          <p:cNvSpPr>
            <a:spLocks noGrp="1"/>
          </p:cNvSpPr>
          <p:nvPr>
            <p:ph idx="1"/>
          </p:nvPr>
        </p:nvSpPr>
        <p:spPr>
          <a:xfrm>
            <a:off x="1222388" y="1196752"/>
            <a:ext cx="9134391" cy="4752528"/>
          </a:xfrm>
        </p:spPr>
        <p:txBody>
          <a:bodyPr>
            <a:noAutofit/>
          </a:bodyPr>
          <a:lstStyle/>
          <a:p>
            <a:pPr algn="just">
              <a:buClr>
                <a:schemeClr val="tx1"/>
              </a:buClr>
              <a:buFont typeface="Wingdings" panose="05000000000000000000" pitchFamily="2" charset="2"/>
              <a:buChar char="Ø"/>
            </a:pPr>
            <a:r>
              <a:rPr lang="en-US" sz="1800" dirty="0"/>
              <a:t>Deep neural network classifiers have been shown to be mis-calibrated for long-tailed recognition i.e., their prediction probabilities are not reliable confidence estimates. Neural network classifiers are often overconfident in their predictions.</a:t>
            </a:r>
          </a:p>
          <a:p>
            <a:pPr algn="just">
              <a:buClr>
                <a:schemeClr val="tx1"/>
              </a:buClr>
              <a:buFont typeface="Wingdings" panose="05000000000000000000" pitchFamily="2" charset="2"/>
              <a:buChar char="Ø"/>
            </a:pPr>
            <a:r>
              <a:rPr lang="en-US" sz="1800" b="0" dirty="0"/>
              <a:t>A calibrated neural network classifier outputs class probabilities that match the true correctness likelihood of the class in the ground truth dataset</a:t>
            </a:r>
          </a:p>
          <a:p>
            <a:pPr algn="just">
              <a:buClr>
                <a:schemeClr val="tx1"/>
              </a:buClr>
              <a:buFont typeface="Wingdings" panose="05000000000000000000" pitchFamily="2" charset="2"/>
              <a:buChar char="Ø"/>
            </a:pPr>
            <a:r>
              <a:rPr lang="en-US" sz="1800" b="0" dirty="0"/>
              <a:t>However, a critical issue remains – </a:t>
            </a:r>
            <a:r>
              <a:rPr lang="en-US" sz="1800" dirty="0"/>
              <a:t>miscalibration</a:t>
            </a:r>
            <a:r>
              <a:rPr lang="en-US" sz="1800" b="0" dirty="0"/>
              <a:t>. To tackle this challenge, we introduce innovative methods designed to improve calibration and performance in such scenarios.</a:t>
            </a:r>
          </a:p>
          <a:p>
            <a:pPr marL="0" indent="0" algn="just">
              <a:buClr>
                <a:schemeClr val="tx1"/>
              </a:buClr>
              <a:buNone/>
            </a:pPr>
            <a:endParaRPr lang="en-US" sz="1800" dirty="0"/>
          </a:p>
          <a:p>
            <a:pPr algn="just">
              <a:buClr>
                <a:schemeClr val="tx1"/>
              </a:buClr>
              <a:buFont typeface="Wingdings" panose="05000000000000000000" pitchFamily="2" charset="2"/>
              <a:buChar char="Ø"/>
            </a:pPr>
            <a:r>
              <a:rPr lang="en-US" sz="1800" b="0" dirty="0"/>
              <a:t>Calibrating neural networks is especially important in safety-critical applications where reliable confidence estimates are crucial for making informed decisions. Some of these applications include medical diagnosis in healthcare and self-driving cars.</a:t>
            </a:r>
          </a:p>
          <a:p>
            <a:pPr marL="0" indent="0">
              <a:buNone/>
            </a:pPr>
            <a:endParaRPr lang="en-IN" sz="1800" dirty="0"/>
          </a:p>
        </p:txBody>
      </p:sp>
    </p:spTree>
    <p:extLst>
      <p:ext uri="{BB962C8B-B14F-4D97-AF65-F5344CB8AC3E}">
        <p14:creationId xmlns:p14="http://schemas.microsoft.com/office/powerpoint/2010/main" val="37294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9">
            <a:extLst>
              <a:ext uri="{FF2B5EF4-FFF2-40B4-BE49-F238E27FC236}">
                <a16:creationId xmlns:a16="http://schemas.microsoft.com/office/drawing/2014/main" id="{0698706A-94B5-0680-5111-523CE05642EE}"/>
              </a:ext>
            </a:extLst>
          </p:cNvPr>
          <p:cNvSpPr txBox="1">
            <a:spLocks/>
          </p:cNvSpPr>
          <p:nvPr/>
        </p:nvSpPr>
        <p:spPr>
          <a:xfrm>
            <a:off x="528082" y="2377993"/>
            <a:ext cx="5025789" cy="142192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lgn="just">
              <a:spcAft>
                <a:spcPts val="2400"/>
              </a:spcAft>
              <a:buFont typeface="Wingdings" panose="05000000000000000000" pitchFamily="2" charset="2"/>
              <a:buChar char="Ø"/>
            </a:pPr>
            <a:r>
              <a:rPr lang="en-US" sz="1800" dirty="0" err="1"/>
              <a:t>ChestX</a:t>
            </a:r>
            <a:r>
              <a:rPr lang="en-US" sz="1800" dirty="0"/>
              <a:t>-ray dataset comprises 112,120 frontal-view X-ray images of 30,805 unique patients with the text-mined fourteen disease image labels</a:t>
            </a:r>
          </a:p>
        </p:txBody>
      </p:sp>
      <p:sp>
        <p:nvSpPr>
          <p:cNvPr id="23" name="Content Placeholder 10">
            <a:extLst>
              <a:ext uri="{FF2B5EF4-FFF2-40B4-BE49-F238E27FC236}">
                <a16:creationId xmlns:a16="http://schemas.microsoft.com/office/drawing/2014/main" id="{CD0AC9BC-0837-4674-8868-5543867835AD}"/>
              </a:ext>
            </a:extLst>
          </p:cNvPr>
          <p:cNvSpPr txBox="1">
            <a:spLocks/>
          </p:cNvSpPr>
          <p:nvPr/>
        </p:nvSpPr>
        <p:spPr>
          <a:xfrm>
            <a:off x="6269495" y="2377993"/>
            <a:ext cx="5394422" cy="137620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lgn="just">
              <a:spcAft>
                <a:spcPts val="2400"/>
              </a:spcAft>
              <a:buFont typeface="Wingdings" panose="05000000000000000000" pitchFamily="2" charset="2"/>
              <a:buChar char="Ø"/>
            </a:pPr>
            <a:r>
              <a:rPr lang="en-US" sz="1800" dirty="0"/>
              <a:t> Autonomous vehicles are driving in many different scenarios, and have to prove that they can drive in all these different circumstances. This is often called the Operational Design Domain (ODD).</a:t>
            </a:r>
          </a:p>
        </p:txBody>
      </p:sp>
      <p:sp>
        <p:nvSpPr>
          <p:cNvPr id="25" name="Title 1">
            <a:extLst>
              <a:ext uri="{FF2B5EF4-FFF2-40B4-BE49-F238E27FC236}">
                <a16:creationId xmlns:a16="http://schemas.microsoft.com/office/drawing/2014/main" id="{7846F4DF-0A1A-44BB-4056-E7E30437857C}"/>
              </a:ext>
            </a:extLst>
          </p:cNvPr>
          <p:cNvSpPr>
            <a:spLocks noGrp="1"/>
          </p:cNvSpPr>
          <p:nvPr>
            <p:ph type="title"/>
          </p:nvPr>
        </p:nvSpPr>
        <p:spPr>
          <a:xfrm>
            <a:off x="528082" y="1414794"/>
            <a:ext cx="11135834" cy="840230"/>
          </a:xfrm>
        </p:spPr>
        <p:txBody>
          <a:bodyPr/>
          <a:lstStyle/>
          <a:p>
            <a:pPr marL="285750" indent="-285750" algn="just">
              <a:buClr>
                <a:srgbClr val="000000"/>
              </a:buClr>
              <a:buFont typeface="Wingdings" panose="05000000000000000000" pitchFamily="2" charset="2"/>
              <a:buChar char="Ø"/>
            </a:pPr>
            <a:r>
              <a:rPr lang="en-US" sz="1800" b="1" dirty="0">
                <a:latin typeface="+mn-lt"/>
              </a:rPr>
              <a:t>In many real-world scenarios, data often exhibit a class imbalance, where a few instances significantly outweigh the others. This phenomenon is particularly prevalent in various fields, leading to challenges in developing effective machine learning models.</a:t>
            </a:r>
          </a:p>
        </p:txBody>
      </p:sp>
      <p:sp>
        <p:nvSpPr>
          <p:cNvPr id="26" name="Text Placeholder 5">
            <a:extLst>
              <a:ext uri="{FF2B5EF4-FFF2-40B4-BE49-F238E27FC236}">
                <a16:creationId xmlns:a16="http://schemas.microsoft.com/office/drawing/2014/main" id="{E7C9AB59-6C4F-0317-244B-0FFB5DBA9F04}"/>
              </a:ext>
            </a:extLst>
          </p:cNvPr>
          <p:cNvSpPr txBox="1">
            <a:spLocks/>
          </p:cNvSpPr>
          <p:nvPr/>
        </p:nvSpPr>
        <p:spPr>
          <a:xfrm>
            <a:off x="837828" y="89498"/>
            <a:ext cx="9084398" cy="64633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sz="4000" dirty="0">
                <a:latin typeface="+mj-lt"/>
              </a:rPr>
              <a:t>Real life data and Class Imbalance</a:t>
            </a:r>
          </a:p>
        </p:txBody>
      </p:sp>
      <p:sp>
        <p:nvSpPr>
          <p:cNvPr id="27" name="Rectangle 26">
            <a:extLst>
              <a:ext uri="{FF2B5EF4-FFF2-40B4-BE49-F238E27FC236}">
                <a16:creationId xmlns:a16="http://schemas.microsoft.com/office/drawing/2014/main" id="{0893AAF7-9C0B-D49F-5FFF-FA82E6659BE8}"/>
              </a:ext>
            </a:extLst>
          </p:cNvPr>
          <p:cNvSpPr/>
          <p:nvPr/>
        </p:nvSpPr>
        <p:spPr>
          <a:xfrm flipV="1">
            <a:off x="578884" y="3900030"/>
            <a:ext cx="492418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Slide Number Placeholder 41">
            <a:extLst>
              <a:ext uri="{FF2B5EF4-FFF2-40B4-BE49-F238E27FC236}">
                <a16:creationId xmlns:a16="http://schemas.microsoft.com/office/drawing/2014/main" id="{5204E952-C842-DBD1-AC84-402DD317315C}"/>
              </a:ext>
            </a:extLst>
          </p:cNvPr>
          <p:cNvSpPr txBox="1">
            <a:spLocks/>
          </p:cNvSpPr>
          <p:nvPr/>
        </p:nvSpPr>
        <p:spPr>
          <a:xfrm>
            <a:off x="11432913" y="6316156"/>
            <a:ext cx="49840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Rectangle 29">
            <a:extLst>
              <a:ext uri="{FF2B5EF4-FFF2-40B4-BE49-F238E27FC236}">
                <a16:creationId xmlns:a16="http://schemas.microsoft.com/office/drawing/2014/main" id="{86945811-34D3-5B7D-5330-674D759C75C2}"/>
              </a:ext>
            </a:extLst>
          </p:cNvPr>
          <p:cNvSpPr/>
          <p:nvPr/>
        </p:nvSpPr>
        <p:spPr>
          <a:xfrm flipV="1">
            <a:off x="6234449" y="3894492"/>
            <a:ext cx="5375492" cy="45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CD360DEB-6AC5-DC75-A881-47892B76C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82" y="4238122"/>
            <a:ext cx="5025789" cy="2518703"/>
          </a:xfrm>
          <a:prstGeom prst="rect">
            <a:avLst/>
          </a:prstGeom>
        </p:spPr>
      </p:pic>
      <p:pic>
        <p:nvPicPr>
          <p:cNvPr id="5" name="Picture 4">
            <a:extLst>
              <a:ext uri="{FF2B5EF4-FFF2-40B4-BE49-F238E27FC236}">
                <a16:creationId xmlns:a16="http://schemas.microsoft.com/office/drawing/2014/main" id="{7D6E99DF-E9B1-B4DE-117A-8940DBD27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36" y="4261925"/>
            <a:ext cx="5334551" cy="2494900"/>
          </a:xfrm>
          <a:prstGeom prst="rect">
            <a:avLst/>
          </a:prstGeom>
        </p:spPr>
      </p:pic>
    </p:spTree>
    <p:extLst>
      <p:ext uri="{BB962C8B-B14F-4D97-AF65-F5344CB8AC3E}">
        <p14:creationId xmlns:p14="http://schemas.microsoft.com/office/powerpoint/2010/main" val="177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2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par>
                                <p:cTn id="26" presetID="42" presetClass="path" presetSubtype="0" accel="50000" decel="50000" fill="hold" grpId="1" nodeType="withEffect">
                                  <p:stCondLst>
                                    <p:cond delay="0"/>
                                  </p:stCondLst>
                                  <p:childTnLst>
                                    <p:animMotion origin="layout" path="M -0.0448 -7.40741E-7 L 1.48737E-6 -7.40741E-7 " pathEditMode="relative" rAng="0" ptsTypes="AA">
                                      <p:cBhvr>
                                        <p:cTn id="27" dur="2000" fill="hold"/>
                                        <p:tgtEl>
                                          <p:spTgt spid="27"/>
                                        </p:tgtEl>
                                        <p:attrNameLst>
                                          <p:attrName>ppt_x</p:attrName>
                                          <p:attrName>ppt_y</p:attrName>
                                        </p:attrNameLst>
                                      </p:cBhvr>
                                      <p:rCtr x="2357"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0.0547 0.00348 L 1.45871E-6 2.96296E-6 " pathEditMode="relative" rAng="0" ptsTypes="AA">
                                      <p:cBhvr>
                                        <p:cTn id="41" dur="2000" fill="hold"/>
                                        <p:tgtEl>
                                          <p:spTgt spid="30"/>
                                        </p:tgtEl>
                                        <p:attrNameLst>
                                          <p:attrName>ppt_x</p:attrName>
                                          <p:attrName>ppt_y</p:attrName>
                                        </p:attrNameLst>
                                      </p:cBhvr>
                                      <p:rCtr x="26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animBg="1"/>
      <p:bldP spid="27" grpId="1" animBg="1"/>
      <p:bldP spid="30" grpId="0" animBg="1"/>
      <p:bldP spid="3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03D8-5E24-131C-7B8B-A841238DF0C0}"/>
              </a:ext>
            </a:extLst>
          </p:cNvPr>
          <p:cNvSpPr>
            <a:spLocks noGrp="1"/>
          </p:cNvSpPr>
          <p:nvPr>
            <p:ph type="title"/>
          </p:nvPr>
        </p:nvSpPr>
        <p:spPr>
          <a:xfrm>
            <a:off x="2440259" y="188640"/>
            <a:ext cx="7308305" cy="723528"/>
          </a:xfrm>
        </p:spPr>
        <p:txBody>
          <a:bodyPr/>
          <a:lstStyle/>
          <a:p>
            <a:r>
              <a:rPr lang="en-US" sz="3600" b="1" dirty="0"/>
              <a:t>Expected Calibration Error (</a:t>
            </a:r>
            <a:r>
              <a:rPr lang="en-US" b="1" dirty="0"/>
              <a:t>ECE)</a:t>
            </a:r>
            <a:endParaRPr lang="en-IN" b="1"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3799CC7-E1AC-920B-DB11-BB4C9A2D00CC}"/>
                  </a:ext>
                </a:extLst>
              </p:cNvPr>
              <p:cNvSpPr txBox="1"/>
              <p:nvPr/>
            </p:nvSpPr>
            <p:spPr>
              <a:xfrm>
                <a:off x="765820" y="2103733"/>
                <a:ext cx="5184576" cy="2650534"/>
              </a:xfrm>
              <a:prstGeom prst="rect">
                <a:avLst/>
              </a:prstGeom>
              <a:noFill/>
            </p:spPr>
            <p:txBody>
              <a:bodyPr wrap="square">
                <a:spAutoFit/>
              </a:bodyPr>
              <a:lstStyle/>
              <a:p>
                <a:pPr marL="285750" indent="-285750" algn="just">
                  <a:buClr>
                    <a:srgbClr val="FFFFFF"/>
                  </a:buClr>
                  <a:buFont typeface="Wingdings" panose="05000000000000000000" pitchFamily="2" charset="2"/>
                  <a:buChar char="Ø"/>
                </a:pPr>
                <a:r>
                  <a:rPr lang="en-US" sz="1800" dirty="0">
                    <a:latin typeface="+mn-lt"/>
                  </a:rPr>
                  <a:t>The ECE evaluates the alignment between a model's predicted probabilities and the actual probabilities by computing a weighted mean of the absolute disparity between accuracy (acc) and confidence (conf):    </a:t>
                </a:r>
                <a:endParaRPr lang="en-IN" sz="1800" b="0" i="1" dirty="0">
                  <a:latin typeface="+mn-lt"/>
                </a:endParaRPr>
              </a:p>
              <a:p>
                <a:pPr algn="l">
                  <a:buClr>
                    <a:srgbClr val="FFFFFF"/>
                  </a:buClr>
                </a:pPr>
                <a:endParaRPr lang="en-IN" sz="2000" b="0" i="1" dirty="0">
                  <a:latin typeface="Cambria Math" panose="02040503050406030204" pitchFamily="18" charset="0"/>
                </a:endParaRPr>
              </a:p>
              <a:p>
                <a:pPr algn="l">
                  <a:buClr>
                    <a:srgbClr val="FFFFFF"/>
                  </a:buClr>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𝐸𝐶𝐸</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𝑛</m:t>
                          </m:r>
                        </m:den>
                      </m:f>
                      <m:nary>
                        <m:naryPr>
                          <m:chr m:val="∑"/>
                          <m:ctrlPr>
                            <a:rPr lang="en-IN" sz="2000" b="0" i="1" smtClean="0">
                              <a:latin typeface="Cambria Math" panose="02040503050406030204" pitchFamily="18" charset="0"/>
                            </a:rPr>
                          </m:ctrlPr>
                        </m:naryPr>
                        <m:sub>
                          <m:r>
                            <m:rPr>
                              <m:brk m:alnAt="23"/>
                            </m:rPr>
                            <a:rPr lang="en-IN" sz="2000" b="0" i="1" smtClean="0">
                              <a:latin typeface="Cambria Math" panose="02040503050406030204" pitchFamily="18" charset="0"/>
                            </a:rPr>
                            <m:t>𝑚</m:t>
                          </m:r>
                          <m:r>
                            <a:rPr lang="en-IN" sz="2000" b="0" i="1" smtClean="0">
                              <a:latin typeface="Cambria Math" panose="02040503050406030204" pitchFamily="18" charset="0"/>
                            </a:rPr>
                            <m:t>=1</m:t>
                          </m:r>
                        </m:sub>
                        <m:sup>
                          <m:r>
                            <a:rPr lang="en-IN" sz="2000" b="0" i="1" smtClean="0">
                              <a:latin typeface="Cambria Math" panose="02040503050406030204" pitchFamily="18" charset="0"/>
                            </a:rPr>
                            <m:t>𝑀</m:t>
                          </m:r>
                        </m:sup>
                        <m:e>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𝐵</m:t>
                                  </m:r>
                                </m:e>
                                <m:sub>
                                  <m:r>
                                    <a:rPr lang="en-IN" sz="2000" b="0" i="1" smtClean="0">
                                      <a:latin typeface="Cambria Math" panose="02040503050406030204" pitchFamily="18" charset="0"/>
                                    </a:rPr>
                                    <m:t>𝑚</m:t>
                                  </m:r>
                                </m:sub>
                              </m:sSub>
                            </m:e>
                          </m:d>
                          <m:r>
                            <a:rPr lang="en-IN" sz="2000" b="0" i="1" smtClean="0">
                              <a:latin typeface="Cambria Math" panose="02040503050406030204" pitchFamily="18" charset="0"/>
                            </a:rPr>
                            <m:t>|</m:t>
                          </m:r>
                          <m:r>
                            <a:rPr lang="en-IN" sz="2000" b="0" i="1" smtClean="0">
                              <a:latin typeface="Cambria Math" panose="02040503050406030204" pitchFamily="18" charset="0"/>
                            </a:rPr>
                            <m:t>𝑎𝑐𝑐</m:t>
                          </m:r>
                          <m:d>
                            <m:dPr>
                              <m:ctrlPr>
                                <a:rPr lang="en-IN" sz="2000" b="1" i="1" smtClean="0">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rPr>
                                    <m:t>𝐵</m:t>
                                  </m:r>
                                </m:e>
                                <m:sub>
                                  <m:r>
                                    <a:rPr lang="en-IN" sz="2000" i="1">
                                      <a:latin typeface="Cambria Math" panose="02040503050406030204" pitchFamily="18" charset="0"/>
                                    </a:rPr>
                                    <m:t>𝑚</m:t>
                                  </m:r>
                                </m:sub>
                              </m:sSub>
                            </m:e>
                          </m:d>
                          <m:r>
                            <a:rPr lang="en-IN" sz="2000" b="0" i="1" smtClean="0">
                              <a:latin typeface="Cambria Math" panose="02040503050406030204" pitchFamily="18" charset="0"/>
                            </a:rPr>
                            <m:t>−</m:t>
                          </m:r>
                          <m:r>
                            <a:rPr lang="en-IN" sz="2000" b="0" i="1" smtClean="0">
                              <a:latin typeface="Cambria Math" panose="02040503050406030204" pitchFamily="18" charset="0"/>
                            </a:rPr>
                            <m:t>𝑐𝑜𝑛𝑓</m:t>
                          </m:r>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𝐵</m:t>
                              </m:r>
                            </m:e>
                            <m:sub>
                              <m:r>
                                <a:rPr lang="en-IN" sz="2000" i="1">
                                  <a:latin typeface="Cambria Math" panose="02040503050406030204" pitchFamily="18" charset="0"/>
                                </a:rPr>
                                <m:t>𝑚</m:t>
                              </m:r>
                            </m:sub>
                          </m:sSub>
                          <m:r>
                            <a:rPr lang="en-IN" sz="2000" b="0" i="1" smtClean="0">
                              <a:latin typeface="Cambria Math" panose="02040503050406030204" pitchFamily="18" charset="0"/>
                            </a:rPr>
                            <m:t>)</m:t>
                          </m:r>
                          <m:r>
                            <a:rPr lang="en-IN" sz="2000" b="1" i="1" smtClean="0">
                              <a:latin typeface="Cambria Math" panose="02040503050406030204" pitchFamily="18" charset="0"/>
                            </a:rPr>
                            <m:t>|</m:t>
                          </m:r>
                        </m:e>
                      </m:nary>
                    </m:oMath>
                  </m:oMathPara>
                </a14:m>
                <a:endParaRPr lang="en-US" sz="2000" dirty="0">
                  <a:latin typeface="+mn-lt"/>
                </a:endParaRPr>
              </a:p>
            </p:txBody>
          </p:sp>
        </mc:Choice>
        <mc:Fallback>
          <p:sp>
            <p:nvSpPr>
              <p:cNvPr id="4" name="TextBox 3">
                <a:extLst>
                  <a:ext uri="{FF2B5EF4-FFF2-40B4-BE49-F238E27FC236}">
                    <a16:creationId xmlns:a16="http://schemas.microsoft.com/office/drawing/2014/main" id="{93799CC7-E1AC-920B-DB11-BB4C9A2D00CC}"/>
                  </a:ext>
                </a:extLst>
              </p:cNvPr>
              <p:cNvSpPr txBox="1">
                <a:spLocks noRot="1" noChangeAspect="1" noMove="1" noResize="1" noEditPoints="1" noAdjustHandles="1" noChangeArrowheads="1" noChangeShapeType="1" noTextEdit="1"/>
              </p:cNvSpPr>
              <p:nvPr/>
            </p:nvSpPr>
            <p:spPr>
              <a:xfrm>
                <a:off x="765820" y="2103733"/>
                <a:ext cx="5184576" cy="2650534"/>
              </a:xfrm>
              <a:prstGeom prst="rect">
                <a:avLst/>
              </a:prstGeom>
              <a:blipFill>
                <a:blip r:embed="rId2"/>
                <a:stretch>
                  <a:fillRect l="-824" t="-1149" r="-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664699-EF42-467C-5CFE-DD147BD9E270}"/>
                  </a:ext>
                </a:extLst>
              </p:cNvPr>
              <p:cNvSpPr txBox="1"/>
              <p:nvPr/>
            </p:nvSpPr>
            <p:spPr>
              <a:xfrm>
                <a:off x="6094412" y="2780928"/>
                <a:ext cx="5876866" cy="2623282"/>
              </a:xfrm>
              <a:prstGeom prst="rect">
                <a:avLst/>
              </a:prstGeom>
              <a:noFill/>
            </p:spPr>
            <p:txBody>
              <a:bodyPr wrap="square">
                <a:spAutoFit/>
              </a:bodyPr>
              <a:lstStyle/>
              <a:p>
                <a:pPr marL="285750" indent="-285750">
                  <a:buClr>
                    <a:srgbClr val="FFFFFF"/>
                  </a:buClr>
                  <a:buFont typeface="Wingdings" panose="05000000000000000000" pitchFamily="2" charset="2"/>
                  <a:buChar char="Ø"/>
                </a:pPr>
                <a14:m>
                  <m:oMath xmlns:m="http://schemas.openxmlformats.org/officeDocument/2006/math">
                    <m:r>
                      <a:rPr lang="en-IN" sz="1800" b="0" i="1" smtClean="0">
                        <a:solidFill>
                          <a:schemeClr val="tx1"/>
                        </a:solidFill>
                        <a:latin typeface="Cambria Math" panose="02040503050406030204" pitchFamily="18" charset="0"/>
                      </a:rPr>
                      <m:t>𝑐𝑜𝑛𝑓</m:t>
                    </m:r>
                    <m:r>
                      <a:rPr lang="en-IN" sz="1800" b="0" i="1" smtClean="0">
                        <a:solidFill>
                          <a:schemeClr val="tx1"/>
                        </a:solidFill>
                        <a:latin typeface="Cambria Math" panose="02040503050406030204" pitchFamily="18" charset="0"/>
                      </a:rPr>
                      <m:t>(</m:t>
                    </m:r>
                    <m:sSub>
                      <m:sSubPr>
                        <m:ctrlPr>
                          <a:rPr lang="en-IN"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𝐵</m:t>
                        </m:r>
                      </m:e>
                      <m:sub>
                        <m:r>
                          <a:rPr lang="en-IN" sz="1800" i="1">
                            <a:solidFill>
                              <a:schemeClr val="tx1"/>
                            </a:solidFill>
                            <a:latin typeface="Cambria Math" panose="02040503050406030204" pitchFamily="18" charset="0"/>
                          </a:rPr>
                          <m:t>𝑚</m:t>
                        </m:r>
                      </m:sub>
                    </m:sSub>
                    <m:r>
                      <a:rPr lang="en-IN" sz="1800" b="0" i="1" smtClean="0">
                        <a:solidFill>
                          <a:schemeClr val="tx1"/>
                        </a:solidFill>
                        <a:latin typeface="Cambria Math" panose="02040503050406030204" pitchFamily="18" charset="0"/>
                      </a:rPr>
                      <m:t>)</m:t>
                    </m:r>
                    <m:r>
                      <a:rPr lang="en-IN" sz="1800" b="1" i="1" smtClean="0">
                        <a:solidFill>
                          <a:schemeClr val="tx1"/>
                        </a:solidFill>
                        <a:latin typeface="Cambria Math" panose="02040503050406030204" pitchFamily="18" charset="0"/>
                      </a:rPr>
                      <m:t> </m:t>
                    </m:r>
                  </m:oMath>
                </a14:m>
                <a:r>
                  <a:rPr lang="en-IN" dirty="0">
                    <a:solidFill>
                      <a:schemeClr val="tx1"/>
                    </a:solidFill>
                  </a:rPr>
                  <a:t>represents the average estimated probabilities in bin m , defined as:</a:t>
                </a:r>
              </a:p>
              <a:p>
                <a:pPr marL="285750" indent="-285750">
                  <a:buClr>
                    <a:srgbClr val="FFFFFF"/>
                  </a:buClr>
                  <a:buFont typeface="Wingdings" panose="05000000000000000000" pitchFamily="2" charset="2"/>
                  <a:buChar char="Ø"/>
                </a:pPr>
                <a:endParaRPr lang="en-IN" dirty="0">
                  <a:solidFill>
                    <a:schemeClr val="tx1"/>
                  </a:solidFill>
                </a:endParaRPr>
              </a:p>
              <a:p>
                <a:pPr>
                  <a:buClr>
                    <a:srgbClr val="FFFFFF"/>
                  </a:buClr>
                </a:pPr>
                <a:r>
                  <a:rPr lang="en-IN" dirty="0">
                    <a:solidFill>
                      <a:schemeClr val="tx1"/>
                    </a:solidFill>
                  </a:rPr>
                  <a:t>	 </a:t>
                </a:r>
                <a14:m>
                  <m:oMath xmlns:m="http://schemas.openxmlformats.org/officeDocument/2006/math">
                    <m:r>
                      <a:rPr lang="en-IN" i="1" smtClean="0">
                        <a:solidFill>
                          <a:schemeClr val="tx1"/>
                        </a:solidFill>
                        <a:latin typeface="Cambria Math" panose="02040503050406030204" pitchFamily="18" charset="0"/>
                      </a:rPr>
                      <m:t>𝑐𝑜𝑛𝑓</m:t>
                    </m:r>
                    <m:d>
                      <m:dPr>
                        <m:ctrlPr>
                          <a:rPr lang="en-IN" i="1" smtClean="0">
                            <a:solidFill>
                              <a:schemeClr val="tx1"/>
                            </a:solidFill>
                            <a:latin typeface="Cambria Math" panose="02040503050406030204" pitchFamily="18" charset="0"/>
                          </a:rPr>
                        </m:ctrlPr>
                      </m:dP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e>
                    </m:d>
                    <m:r>
                      <a:rPr lang="en-IN" b="1" i="1" smtClean="0">
                        <a:solidFill>
                          <a:schemeClr val="tx1"/>
                        </a:solidFill>
                        <a:latin typeface="Cambria Math" panose="02040503050406030204" pitchFamily="18" charset="0"/>
                      </a:rPr>
                      <m:t>=</m:t>
                    </m:r>
                    <m:f>
                      <m:fPr>
                        <m:ctrlPr>
                          <a:rPr lang="en-IN" b="1" i="1" smtClean="0">
                            <a:solidFill>
                              <a:schemeClr val="tx1"/>
                            </a:solidFill>
                            <a:latin typeface="Cambria Math" panose="02040503050406030204" pitchFamily="18" charset="0"/>
                          </a:rPr>
                        </m:ctrlPr>
                      </m:fPr>
                      <m:num>
                        <m:r>
                          <a:rPr lang="en-IN" b="1" i="1" smtClean="0">
                            <a:solidFill>
                              <a:schemeClr val="tx1"/>
                            </a:solidFill>
                            <a:latin typeface="Cambria Math" panose="02040503050406030204" pitchFamily="18" charset="0"/>
                          </a:rPr>
                          <m:t>𝟏</m:t>
                        </m:r>
                      </m:num>
                      <m:den>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den>
                    </m:f>
                    <m:nary>
                      <m:naryPr>
                        <m:chr m:val="∑"/>
                        <m:supHide m:val="on"/>
                        <m:ctrlPr>
                          <a:rPr lang="en-IN" b="1" i="1" smtClean="0">
                            <a:solidFill>
                              <a:schemeClr val="tx1"/>
                            </a:solidFill>
                            <a:latin typeface="Cambria Math" panose="02040503050406030204" pitchFamily="18" charset="0"/>
                          </a:rPr>
                        </m:ctrlPr>
                      </m:naryPr>
                      <m:sub>
                        <m:r>
                          <m:rPr>
                            <m:brk m:alnAt="7"/>
                          </m:rPr>
                          <a:rPr lang="en-IN" b="1" i="1" smtClean="0">
                            <a:solidFill>
                              <a:schemeClr val="tx1"/>
                            </a:solidFill>
                            <a:latin typeface="Cambria Math" panose="02040503050406030204" pitchFamily="18" charset="0"/>
                          </a:rPr>
                          <m:t>𝒊</m:t>
                        </m:r>
                        <m:r>
                          <a:rPr lang="en-IN" b="1" i="1" smtClean="0">
                            <a:solidFill>
                              <a:schemeClr val="tx1"/>
                            </a:solidFill>
                            <a:latin typeface="Cambria Math" panose="02040503050406030204" pitchFamily="18" charset="0"/>
                            <a:ea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sub>
                      <m:sup/>
                      <m:e>
                        <m:acc>
                          <m:accPr>
                            <m:chr m:val="̂"/>
                            <m:ctrlPr>
                              <a:rPr lang="en-IN" b="1" i="1" smtClean="0">
                                <a:solidFill>
                                  <a:schemeClr val="tx1"/>
                                </a:solidFill>
                                <a:latin typeface="Cambria Math" panose="02040503050406030204" pitchFamily="18" charset="0"/>
                              </a:rPr>
                            </m:ctrlPr>
                          </m:accPr>
                          <m:e>
                            <m:sSub>
                              <m:sSubPr>
                                <m:ctrlPr>
                                  <a:rPr lang="en-IN"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𝒑</m:t>
                                </m:r>
                              </m:e>
                              <m:sub>
                                <m:r>
                                  <a:rPr lang="en-IN" b="1" i="1" smtClean="0">
                                    <a:solidFill>
                                      <a:schemeClr val="tx1"/>
                                    </a:solidFill>
                                    <a:latin typeface="Cambria Math" panose="02040503050406030204" pitchFamily="18" charset="0"/>
                                  </a:rPr>
                                  <m:t>𝒊</m:t>
                                </m:r>
                              </m:sub>
                            </m:sSub>
                          </m:e>
                        </m:acc>
                      </m:e>
                    </m:nary>
                  </m:oMath>
                </a14:m>
                <a:endParaRPr lang="en-IN" dirty="0">
                  <a:solidFill>
                    <a:schemeClr val="tx1"/>
                  </a:solidFill>
                </a:endParaRPr>
              </a:p>
              <a:p>
                <a:pPr marL="285750" indent="-285750">
                  <a:buClr>
                    <a:srgbClr val="FFFFFF"/>
                  </a:buClr>
                  <a:buFont typeface="Wingdings" panose="05000000000000000000" pitchFamily="2" charset="2"/>
                  <a:buChar char="Ø"/>
                </a:pPr>
                <a:endParaRPr lang="en-IN" dirty="0">
                  <a:solidFill>
                    <a:schemeClr val="tx1"/>
                  </a:solidFill>
                </a:endParaRPr>
              </a:p>
              <a:p>
                <a:pPr marL="285750" indent="-285750">
                  <a:buClr>
                    <a:srgbClr val="FFFFFF"/>
                  </a:buClr>
                  <a:buFont typeface="Wingdings" panose="05000000000000000000" pitchFamily="2" charset="2"/>
                  <a:buChar char="Ø"/>
                </a:pPr>
                <a:r>
                  <a:rPr lang="en-IN" dirty="0">
                    <a:solidFill>
                      <a:schemeClr val="tx1"/>
                    </a:solidFill>
                  </a:rPr>
                  <a:t> </a:t>
                </a:r>
                <a14:m>
                  <m:oMath xmlns:m="http://schemas.openxmlformats.org/officeDocument/2006/math">
                    <m:r>
                      <a:rPr lang="en-IN" sz="1800" b="0" i="1" smtClean="0">
                        <a:solidFill>
                          <a:schemeClr val="tx1"/>
                        </a:solidFill>
                        <a:latin typeface="Cambria Math" panose="02040503050406030204" pitchFamily="18" charset="0"/>
                      </a:rPr>
                      <m:t>𝑎𝑐𝑐</m:t>
                    </m:r>
                    <m:d>
                      <m:dPr>
                        <m:ctrlPr>
                          <a:rPr lang="en-IN" sz="1800" b="1" i="1" smtClean="0">
                            <a:solidFill>
                              <a:schemeClr val="tx1"/>
                            </a:solidFill>
                            <a:latin typeface="Cambria Math" panose="02040503050406030204" pitchFamily="18" charset="0"/>
                          </a:rPr>
                        </m:ctrlPr>
                      </m:dPr>
                      <m:e>
                        <m:sSub>
                          <m:sSubPr>
                            <m:ctrlPr>
                              <a:rPr lang="en-IN" sz="1800" i="1">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𝐵</m:t>
                            </m:r>
                          </m:e>
                          <m:sub>
                            <m:r>
                              <a:rPr lang="en-IN" sz="1800" i="1">
                                <a:solidFill>
                                  <a:schemeClr val="tx1"/>
                                </a:solidFill>
                                <a:latin typeface="Cambria Math" panose="02040503050406030204" pitchFamily="18" charset="0"/>
                              </a:rPr>
                              <m:t>𝑚</m:t>
                            </m:r>
                          </m:sub>
                        </m:sSub>
                      </m:e>
                    </m:d>
                    <m:r>
                      <a:rPr lang="en-IN" sz="1800" b="1" i="1">
                        <a:solidFill>
                          <a:schemeClr val="tx1"/>
                        </a:solidFill>
                        <a:latin typeface="Cambria Math" panose="02040503050406030204" pitchFamily="18" charset="0"/>
                      </a:rPr>
                      <m:t> </m:t>
                    </m:r>
                  </m:oMath>
                </a14:m>
                <a:r>
                  <a:rPr lang="en-IN" dirty="0">
                    <a:solidFill>
                      <a:schemeClr val="tx1"/>
                    </a:solidFill>
                  </a:rPr>
                  <a:t>represents the accuracy per bin m, defined as:</a:t>
                </a:r>
              </a:p>
              <a:p>
                <a:pPr marL="285750" indent="-285750">
                  <a:buClr>
                    <a:srgbClr val="FFFFFF"/>
                  </a:buClr>
                  <a:buFont typeface="Wingdings" panose="05000000000000000000" pitchFamily="2" charset="2"/>
                  <a:buChar char="Ø"/>
                </a:pPr>
                <a:endParaRPr lang="en-IN" dirty="0">
                  <a:solidFill>
                    <a:schemeClr val="tx1"/>
                  </a:solidFill>
                </a:endParaRPr>
              </a:p>
              <a:p>
                <a:pPr>
                  <a:buClr>
                    <a:srgbClr val="FFFFFF"/>
                  </a:buClr>
                </a:pPr>
                <a:r>
                  <a:rPr lang="en-IN" dirty="0">
                    <a:solidFill>
                      <a:schemeClr val="tx1"/>
                    </a:solidFill>
                  </a:rPr>
                  <a:t>	 </a:t>
                </a:r>
                <a14:m>
                  <m:oMath xmlns:m="http://schemas.openxmlformats.org/officeDocument/2006/math">
                    <m:r>
                      <a:rPr lang="en-IN" i="1" smtClean="0">
                        <a:solidFill>
                          <a:schemeClr val="tx1"/>
                        </a:solidFill>
                        <a:latin typeface="Cambria Math" panose="02040503050406030204" pitchFamily="18" charset="0"/>
                      </a:rPr>
                      <m:t>𝑎𝑐𝑐</m:t>
                    </m:r>
                    <m:d>
                      <m:dPr>
                        <m:ctrlPr>
                          <a:rPr lang="en-IN" b="1" i="1">
                            <a:solidFill>
                              <a:schemeClr val="tx1"/>
                            </a:solidFill>
                            <a:latin typeface="Cambria Math" panose="02040503050406030204" pitchFamily="18" charset="0"/>
                          </a:rPr>
                        </m:ctrlPr>
                      </m:dP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e>
                    </m:d>
                    <m:r>
                      <a:rPr lang="en-IN" b="1" i="1" smtClean="0">
                        <a:solidFill>
                          <a:schemeClr val="tx1"/>
                        </a:solidFill>
                        <a:latin typeface="Cambria Math" panose="02040503050406030204" pitchFamily="18" charset="0"/>
                      </a:rPr>
                      <m:t>=</m:t>
                    </m:r>
                    <m:f>
                      <m:fPr>
                        <m:ctrlPr>
                          <a:rPr lang="en-IN" b="1" i="1">
                            <a:solidFill>
                              <a:schemeClr val="tx1"/>
                            </a:solidFill>
                            <a:latin typeface="Cambria Math" panose="02040503050406030204" pitchFamily="18" charset="0"/>
                          </a:rPr>
                        </m:ctrlPr>
                      </m:fPr>
                      <m:num>
                        <m:r>
                          <a:rPr lang="en-IN" b="1" i="1">
                            <a:solidFill>
                              <a:schemeClr val="tx1"/>
                            </a:solidFill>
                            <a:latin typeface="Cambria Math" panose="02040503050406030204" pitchFamily="18" charset="0"/>
                          </a:rPr>
                          <m:t>𝟏</m:t>
                        </m:r>
                      </m:num>
                      <m:den>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den>
                    </m:f>
                    <m:nary>
                      <m:naryPr>
                        <m:chr m:val="∑"/>
                        <m:supHide m:val="on"/>
                        <m:ctrlPr>
                          <a:rPr lang="en-IN" b="1" i="1">
                            <a:solidFill>
                              <a:schemeClr val="tx1"/>
                            </a:solidFill>
                            <a:latin typeface="Cambria Math" panose="02040503050406030204" pitchFamily="18" charset="0"/>
                          </a:rPr>
                        </m:ctrlPr>
                      </m:naryPr>
                      <m:sub>
                        <m:r>
                          <m:rPr>
                            <m:brk m:alnAt="7"/>
                          </m:rPr>
                          <a:rPr lang="en-IN" b="1" i="1">
                            <a:solidFill>
                              <a:schemeClr val="tx1"/>
                            </a:solidFill>
                            <a:latin typeface="Cambria Math" panose="02040503050406030204" pitchFamily="18" charset="0"/>
                          </a:rPr>
                          <m:t>𝒊</m:t>
                        </m:r>
                        <m:r>
                          <a:rPr lang="en-IN" b="1" i="1">
                            <a:solidFill>
                              <a:schemeClr val="tx1"/>
                            </a:solidFill>
                            <a:latin typeface="Cambria Math" panose="02040503050406030204" pitchFamily="18" charset="0"/>
                            <a:ea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𝐵</m:t>
                            </m:r>
                          </m:e>
                          <m:sub>
                            <m:r>
                              <a:rPr lang="en-IN" i="1">
                                <a:solidFill>
                                  <a:schemeClr val="tx1"/>
                                </a:solidFill>
                                <a:latin typeface="Cambria Math" panose="02040503050406030204" pitchFamily="18" charset="0"/>
                              </a:rPr>
                              <m:t>𝑚</m:t>
                            </m:r>
                          </m:sub>
                        </m:sSub>
                      </m:sub>
                      <m:sup/>
                      <m:e>
                        <m:r>
                          <a:rPr lang="en-IN" b="1" i="1" smtClean="0">
                            <a:solidFill>
                              <a:schemeClr val="tx1"/>
                            </a:solidFill>
                            <a:latin typeface="Cambria Math" panose="02040503050406030204" pitchFamily="18" charset="0"/>
                          </a:rPr>
                          <m:t>𝟏</m:t>
                        </m:r>
                        <m:r>
                          <a:rPr lang="en-IN" b="1" i="1" smtClean="0">
                            <a:solidFill>
                              <a:schemeClr val="tx1"/>
                            </a:solidFill>
                            <a:latin typeface="Cambria Math" panose="02040503050406030204" pitchFamily="18" charset="0"/>
                          </a:rPr>
                          <m:t>(</m:t>
                        </m:r>
                        <m:acc>
                          <m:accPr>
                            <m:chr m:val="̂"/>
                            <m:ctrlPr>
                              <a:rPr lang="en-IN" b="1" i="1">
                                <a:solidFill>
                                  <a:schemeClr val="tx1"/>
                                </a:solidFill>
                                <a:latin typeface="Cambria Math" panose="02040503050406030204" pitchFamily="18" charset="0"/>
                              </a:rPr>
                            </m:ctrlPr>
                          </m:accPr>
                          <m:e>
                            <m:sSub>
                              <m:sSubPr>
                                <m:ctrlPr>
                                  <a:rPr lang="en-IN" b="1" i="1">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𝒚</m:t>
                                </m:r>
                              </m:e>
                              <m:sub>
                                <m:r>
                                  <a:rPr lang="en-IN" b="1" i="1">
                                    <a:solidFill>
                                      <a:schemeClr val="tx1"/>
                                    </a:solidFill>
                                    <a:latin typeface="Cambria Math" panose="02040503050406030204" pitchFamily="18" charset="0"/>
                                  </a:rPr>
                                  <m:t>𝒊</m:t>
                                </m:r>
                              </m:sub>
                            </m:sSub>
                          </m:e>
                        </m:acc>
                        <m:r>
                          <a:rPr lang="en-IN" b="1" i="1" smtClean="0">
                            <a:solidFill>
                              <a:schemeClr val="tx1"/>
                            </a:solidFill>
                            <a:latin typeface="Cambria Math" panose="02040503050406030204" pitchFamily="18" charset="0"/>
                          </a:rPr>
                          <m:t>=</m:t>
                        </m:r>
                        <m:sSub>
                          <m:sSubPr>
                            <m:ctrlPr>
                              <a:rPr lang="en-IN"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𝒚</m:t>
                            </m:r>
                          </m:e>
                          <m:sub>
                            <m:r>
                              <a:rPr lang="en-IN" b="1" i="1" smtClean="0">
                                <a:solidFill>
                                  <a:schemeClr val="tx1"/>
                                </a:solidFill>
                                <a:latin typeface="Cambria Math" panose="02040503050406030204" pitchFamily="18" charset="0"/>
                              </a:rPr>
                              <m:t>𝒊</m:t>
                            </m:r>
                          </m:sub>
                        </m:sSub>
                        <m:r>
                          <a:rPr lang="en-IN" b="1" i="1" smtClean="0">
                            <a:solidFill>
                              <a:schemeClr val="tx1"/>
                            </a:solidFill>
                            <a:latin typeface="Cambria Math" panose="02040503050406030204" pitchFamily="18" charset="0"/>
                          </a:rPr>
                          <m:t>)</m:t>
                        </m:r>
                      </m:e>
                    </m:nary>
                  </m:oMath>
                </a14:m>
                <a:endParaRPr lang="en-IN" dirty="0">
                  <a:solidFill>
                    <a:schemeClr val="tx1"/>
                  </a:solidFill>
                </a:endParaRPr>
              </a:p>
            </p:txBody>
          </p:sp>
        </mc:Choice>
        <mc:Fallback xmlns="">
          <p:sp>
            <p:nvSpPr>
              <p:cNvPr id="6" name="TextBox 5">
                <a:extLst>
                  <a:ext uri="{FF2B5EF4-FFF2-40B4-BE49-F238E27FC236}">
                    <a16:creationId xmlns:a16="http://schemas.microsoft.com/office/drawing/2014/main" id="{E8664699-EF42-467C-5CFE-DD147BD9E270}"/>
                  </a:ext>
                </a:extLst>
              </p:cNvPr>
              <p:cNvSpPr txBox="1">
                <a:spLocks noRot="1" noChangeAspect="1" noMove="1" noResize="1" noEditPoints="1" noAdjustHandles="1" noChangeArrowheads="1" noChangeShapeType="1" noTextEdit="1"/>
              </p:cNvSpPr>
              <p:nvPr/>
            </p:nvSpPr>
            <p:spPr>
              <a:xfrm>
                <a:off x="6094412" y="2780928"/>
                <a:ext cx="5876866" cy="2623282"/>
              </a:xfrm>
              <a:prstGeom prst="rect">
                <a:avLst/>
              </a:prstGeom>
              <a:blipFill>
                <a:blip r:embed="rId3"/>
                <a:stretch>
                  <a:fillRect l="-726" t="-1160" b="-21810"/>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81A7D155-1152-C02A-BCBC-FB4755B4F724}"/>
              </a:ext>
            </a:extLst>
          </p:cNvPr>
          <p:cNvSpPr txBox="1"/>
          <p:nvPr/>
        </p:nvSpPr>
        <p:spPr>
          <a:xfrm>
            <a:off x="765820" y="1184784"/>
            <a:ext cx="7992888" cy="369332"/>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rPr>
              <a:t>We can measure model calibration with the Expected Calibration Error (</a:t>
            </a:r>
            <a:r>
              <a:rPr lang="en-US" b="1" i="0" dirty="0">
                <a:effectLst/>
              </a:rPr>
              <a:t>ECE</a:t>
            </a:r>
            <a:r>
              <a:rPr lang="en-US" b="0" i="0" dirty="0">
                <a:effectLst/>
              </a:rPr>
              <a:t>).</a:t>
            </a:r>
            <a:endParaRPr lang="en-IN" dirty="0"/>
          </a:p>
        </p:txBody>
      </p:sp>
    </p:spTree>
    <p:extLst>
      <p:ext uri="{BB962C8B-B14F-4D97-AF65-F5344CB8AC3E}">
        <p14:creationId xmlns:p14="http://schemas.microsoft.com/office/powerpoint/2010/main" val="378905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additive="base">
                                        <p:cTn id="1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 calcmode="lin" valueType="num">
                                      <p:cBhvr additive="base">
                                        <p:cTn id="2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 calcmode="lin" valueType="num">
                                      <p:cBhvr additive="base">
                                        <p:cTn id="3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additive="base">
                                        <p:cTn id="3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6DEE-B5C8-81DC-B27B-8F23A1583F76}"/>
              </a:ext>
            </a:extLst>
          </p:cNvPr>
          <p:cNvSpPr>
            <a:spLocks noGrp="1"/>
          </p:cNvSpPr>
          <p:nvPr>
            <p:ph type="title"/>
          </p:nvPr>
        </p:nvSpPr>
        <p:spPr>
          <a:xfrm>
            <a:off x="3142084" y="147105"/>
            <a:ext cx="5040560" cy="656254"/>
          </a:xfrm>
        </p:spPr>
        <p:txBody>
          <a:bodyPr/>
          <a:lstStyle/>
          <a:p>
            <a:r>
              <a:rPr lang="en-IN" b="1" dirty="0"/>
              <a:t>Review of related work</a:t>
            </a:r>
            <a:endParaRPr lang="en-IN" dirty="0"/>
          </a:p>
        </p:txBody>
      </p:sp>
      <p:sp>
        <p:nvSpPr>
          <p:cNvPr id="4" name="TextBox 3">
            <a:extLst>
              <a:ext uri="{FF2B5EF4-FFF2-40B4-BE49-F238E27FC236}">
                <a16:creationId xmlns:a16="http://schemas.microsoft.com/office/drawing/2014/main" id="{33DD6671-A20E-1636-5B46-AA07CA3824A6}"/>
              </a:ext>
            </a:extLst>
          </p:cNvPr>
          <p:cNvSpPr txBox="1"/>
          <p:nvPr/>
        </p:nvSpPr>
        <p:spPr>
          <a:xfrm>
            <a:off x="189756" y="1373942"/>
            <a:ext cx="5040560" cy="2308324"/>
          </a:xfrm>
          <a:prstGeom prst="rect">
            <a:avLst/>
          </a:prstGeom>
          <a:noFill/>
        </p:spPr>
        <p:txBody>
          <a:bodyPr wrap="square">
            <a:spAutoFit/>
          </a:bodyPr>
          <a:lstStyle/>
          <a:p>
            <a:pPr marL="285750" indent="-285750" algn="just">
              <a:buClr>
                <a:srgbClr val="00B0F0"/>
              </a:buClr>
              <a:buSzPct val="100000"/>
              <a:buFont typeface="Wingdings" panose="05000000000000000000" pitchFamily="2" charset="2"/>
              <a:buChar char="Ø"/>
            </a:pPr>
            <a:r>
              <a:rPr lang="en-US" sz="1800" b="1" dirty="0">
                <a:solidFill>
                  <a:schemeClr val="tx2"/>
                </a:solidFill>
                <a:latin typeface="+mn-lt"/>
              </a:rPr>
              <a:t>Convolutional Neural Networks (CNNs) struggle with class imbalance, often failing to </a:t>
            </a:r>
            <a:r>
              <a:rPr lang="en-US" sz="1800" b="1">
                <a:solidFill>
                  <a:schemeClr val="tx2"/>
                </a:solidFill>
                <a:latin typeface="+mn-lt"/>
              </a:rPr>
              <a:t>accurately effect </a:t>
            </a:r>
            <a:r>
              <a:rPr lang="en-US" sz="1800" b="1" dirty="0">
                <a:solidFill>
                  <a:schemeClr val="tx2"/>
                </a:solidFill>
                <a:latin typeface="+mn-lt"/>
              </a:rPr>
              <a:t>minority classes due to limited samples and biased gradients during training. Techniques like, resampling cost-sensitive learning and data augmentation can help rebalance the training process and improve minority class detection.</a:t>
            </a:r>
            <a:endParaRPr lang="en-IN" sz="1800" b="1" dirty="0">
              <a:solidFill>
                <a:schemeClr val="tx2"/>
              </a:solidFill>
              <a:latin typeface="+mn-lt"/>
            </a:endParaRPr>
          </a:p>
        </p:txBody>
      </p:sp>
      <p:sp>
        <p:nvSpPr>
          <p:cNvPr id="5" name="Text Placeholder 2">
            <a:extLst>
              <a:ext uri="{FF2B5EF4-FFF2-40B4-BE49-F238E27FC236}">
                <a16:creationId xmlns:a16="http://schemas.microsoft.com/office/drawing/2014/main" id="{26879896-AAD5-A53E-EF3F-647C5F69E7CA}"/>
              </a:ext>
            </a:extLst>
          </p:cNvPr>
          <p:cNvSpPr txBox="1">
            <a:spLocks/>
          </p:cNvSpPr>
          <p:nvPr/>
        </p:nvSpPr>
        <p:spPr>
          <a:xfrm>
            <a:off x="6111959" y="951020"/>
            <a:ext cx="5771535" cy="1339291"/>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800" dirty="0">
                <a:solidFill>
                  <a:schemeClr val="tx1"/>
                </a:solidFill>
              </a:rPr>
              <a:t>Re-sampling : </a:t>
            </a:r>
            <a:r>
              <a:rPr lang="en-US" sz="1800" dirty="0">
                <a:solidFill>
                  <a:schemeClr val="tx1"/>
                </a:solidFill>
              </a:rPr>
              <a:t>Different types of re-sampling methods</a:t>
            </a:r>
            <a:r>
              <a:rPr lang="en-IN" sz="1800" dirty="0">
                <a:solidFill>
                  <a:schemeClr val="tx1"/>
                </a:solidFill>
              </a:rPr>
              <a:t> :</a:t>
            </a:r>
          </a:p>
          <a:p>
            <a:r>
              <a:rPr lang="en-IN" sz="1800" dirty="0">
                <a:solidFill>
                  <a:schemeClr val="tx1"/>
                </a:solidFill>
              </a:rPr>
              <a:t>		a. Random Under-Sampling</a:t>
            </a:r>
          </a:p>
          <a:p>
            <a:r>
              <a:rPr lang="en-IN" sz="1800" dirty="0">
                <a:solidFill>
                  <a:schemeClr val="tx1"/>
                </a:solidFill>
              </a:rPr>
              <a:t>		b. Random Over-Sampling</a:t>
            </a:r>
          </a:p>
          <a:p>
            <a:endParaRPr lang="en-IN" sz="1800" dirty="0">
              <a:solidFill>
                <a:schemeClr val="tx1"/>
              </a:solidFill>
            </a:endParaRPr>
          </a:p>
        </p:txBody>
      </p:sp>
      <p:sp>
        <p:nvSpPr>
          <p:cNvPr id="6" name="Text Placeholder 5">
            <a:extLst>
              <a:ext uri="{FF2B5EF4-FFF2-40B4-BE49-F238E27FC236}">
                <a16:creationId xmlns:a16="http://schemas.microsoft.com/office/drawing/2014/main" id="{CECA99AA-41FB-5AF1-798B-6BE0280B27A4}"/>
              </a:ext>
            </a:extLst>
          </p:cNvPr>
          <p:cNvSpPr txBox="1">
            <a:spLocks/>
          </p:cNvSpPr>
          <p:nvPr/>
        </p:nvSpPr>
        <p:spPr>
          <a:xfrm>
            <a:off x="6096000" y="2437972"/>
            <a:ext cx="5867400" cy="840230"/>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IN" sz="1800" dirty="0"/>
              <a:t>Re-weighting : </a:t>
            </a:r>
            <a:r>
              <a:rPr lang="en-US" sz="1800" dirty="0"/>
              <a:t>Re-weighting techniques equalize the class distribution by modifying the weights assigned to training instances within the loss function. </a:t>
            </a:r>
            <a:endParaRPr lang="en-IN" sz="1800" dirty="0"/>
          </a:p>
        </p:txBody>
      </p:sp>
      <p:sp>
        <p:nvSpPr>
          <p:cNvPr id="7" name="Text Placeholder 6">
            <a:extLst>
              <a:ext uri="{FF2B5EF4-FFF2-40B4-BE49-F238E27FC236}">
                <a16:creationId xmlns:a16="http://schemas.microsoft.com/office/drawing/2014/main" id="{469AC6C2-DE98-9EB3-B0C5-2853166E2B59}"/>
              </a:ext>
            </a:extLst>
          </p:cNvPr>
          <p:cNvSpPr txBox="1">
            <a:spLocks/>
          </p:cNvSpPr>
          <p:nvPr/>
        </p:nvSpPr>
        <p:spPr>
          <a:xfrm>
            <a:off x="6094412" y="3429001"/>
            <a:ext cx="5868988" cy="284898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buClr>
                <a:schemeClr val="tx1"/>
              </a:buClr>
              <a:buFont typeface="Wingdings" panose="05000000000000000000" pitchFamily="2" charset="2"/>
              <a:buChar char="Ø"/>
            </a:pPr>
            <a:r>
              <a:rPr lang="en-IN" sz="1800" dirty="0"/>
              <a:t>Augmentation techniques : </a:t>
            </a:r>
            <a:r>
              <a:rPr lang="en-US" sz="1800" dirty="0"/>
              <a:t>Data augmentation methods have evolved to enhance performance of machine learning models by generating new and varied training examples. Here are some</a:t>
            </a:r>
            <a:br>
              <a:rPr lang="en-US" sz="1800" dirty="0"/>
            </a:br>
            <a:r>
              <a:rPr lang="en-US" sz="1800" dirty="0"/>
              <a:t>notable techniques:</a:t>
            </a:r>
          </a:p>
          <a:p>
            <a:pPr marL="0" indent="0">
              <a:buNone/>
            </a:pPr>
            <a:r>
              <a:rPr lang="en-US" sz="1800" dirty="0"/>
              <a:t> 		a. </a:t>
            </a:r>
            <a:r>
              <a:rPr lang="en-US" sz="1800" dirty="0" err="1"/>
              <a:t>CutOut</a:t>
            </a:r>
            <a:endParaRPr lang="en-US" sz="1800" dirty="0"/>
          </a:p>
          <a:p>
            <a:pPr marL="0" indent="0">
              <a:buNone/>
            </a:pPr>
            <a:r>
              <a:rPr lang="en-US" sz="1800" dirty="0"/>
              <a:t>		b. </a:t>
            </a:r>
            <a:r>
              <a:rPr lang="en-US" sz="1800" dirty="0" err="1"/>
              <a:t>CutMix</a:t>
            </a:r>
            <a:endParaRPr lang="en-US" sz="1800" dirty="0"/>
          </a:p>
          <a:p>
            <a:pPr marL="0" indent="0">
              <a:buNone/>
            </a:pPr>
            <a:r>
              <a:rPr lang="en-US" sz="1800" dirty="0"/>
              <a:t>		c. </a:t>
            </a:r>
            <a:r>
              <a:rPr lang="en-IN" sz="1800" dirty="0" err="1"/>
              <a:t>CutThumbnail</a:t>
            </a:r>
            <a:endParaRPr lang="en-IN" sz="1800" dirty="0"/>
          </a:p>
          <a:p>
            <a:endParaRPr lang="en-US" sz="1800" dirty="0"/>
          </a:p>
        </p:txBody>
      </p:sp>
    </p:spTree>
    <p:extLst>
      <p:ext uri="{BB962C8B-B14F-4D97-AF65-F5344CB8AC3E}">
        <p14:creationId xmlns:p14="http://schemas.microsoft.com/office/powerpoint/2010/main" val="204307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 calcmode="lin" valueType="num">
                                      <p:cBhvr additive="base">
                                        <p:cTn id="4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 calcmode="lin" valueType="num">
                                      <p:cBhvr additive="base">
                                        <p:cTn id="4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anim calcmode="lin" valueType="num">
                                      <p:cBhvr additive="base">
                                        <p:cTn id="4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757" y="197767"/>
            <a:ext cx="9643310" cy="680864"/>
          </a:xfrm>
        </p:spPr>
        <p:txBody>
          <a:bodyPr>
            <a:normAutofit fontScale="90000"/>
          </a:bodyPr>
          <a:lstStyle/>
          <a:p>
            <a:r>
              <a:rPr lang="en-US" sz="4800" b="1" i="0" dirty="0">
                <a:effectLst/>
              </a:rPr>
              <a:t>State-of-the-Art Approach : SOTA</a:t>
            </a:r>
            <a:r>
              <a:rPr lang="en-IN" sz="4800" b="1" dirty="0"/>
              <a:t> </a:t>
            </a:r>
          </a:p>
        </p:txBody>
      </p:sp>
      <p:sp>
        <p:nvSpPr>
          <p:cNvPr id="4" name="Text Placeholder 2">
            <a:extLst>
              <a:ext uri="{FF2B5EF4-FFF2-40B4-BE49-F238E27FC236}">
                <a16:creationId xmlns:a16="http://schemas.microsoft.com/office/drawing/2014/main" id="{6B743B2A-47C3-BE27-EB77-3601B91927BD}"/>
              </a:ext>
            </a:extLst>
          </p:cNvPr>
          <p:cNvSpPr txBox="1">
            <a:spLocks/>
          </p:cNvSpPr>
          <p:nvPr/>
        </p:nvSpPr>
        <p:spPr>
          <a:xfrm>
            <a:off x="460216" y="1266416"/>
            <a:ext cx="11503183" cy="1157808"/>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chemeClr val="tx1"/>
              </a:buClr>
              <a:buFont typeface="Wingdings" panose="05000000000000000000" pitchFamily="2" charset="2"/>
              <a:buChar char="Ø"/>
            </a:pPr>
            <a:r>
              <a:rPr lang="en-US" sz="2000" dirty="0"/>
              <a:t>Two-stage learning approaches are gaining traction for their effectiveness in handling imbalanced data. In the 1st stage, the model focuses on acquiring knowledge a robust feature representation of the data. The second stage is dedicated to training the classifier, leveraging the learned features to improve classification performance.</a:t>
            </a:r>
            <a:endParaRPr lang="en-IN" sz="2000" dirty="0"/>
          </a:p>
        </p:txBody>
      </p:sp>
      <p:sp>
        <p:nvSpPr>
          <p:cNvPr id="5" name="TextBox 4">
            <a:extLst>
              <a:ext uri="{FF2B5EF4-FFF2-40B4-BE49-F238E27FC236}">
                <a16:creationId xmlns:a16="http://schemas.microsoft.com/office/drawing/2014/main" id="{886CBBAB-9BCC-8CE7-0118-F325002DB68D}"/>
              </a:ext>
            </a:extLst>
          </p:cNvPr>
          <p:cNvSpPr txBox="1"/>
          <p:nvPr/>
        </p:nvSpPr>
        <p:spPr>
          <a:xfrm>
            <a:off x="460215" y="2588770"/>
            <a:ext cx="11503183" cy="2554545"/>
          </a:xfrm>
          <a:prstGeom prst="rect">
            <a:avLst/>
          </a:prstGeom>
          <a:noFill/>
        </p:spPr>
        <p:txBody>
          <a:bodyPr wrap="square">
            <a:spAutoFit/>
          </a:bodyPr>
          <a:lstStyle/>
          <a:p>
            <a:pPr marL="342900" indent="-342900">
              <a:buClr>
                <a:schemeClr val="tx1"/>
              </a:buClr>
              <a:buFont typeface="Wingdings" panose="05000000000000000000" pitchFamily="2" charset="2"/>
              <a:buChar char="Ø"/>
            </a:pPr>
            <a:r>
              <a:rPr lang="en-US" sz="2000" dirty="0"/>
              <a:t>The </a:t>
            </a:r>
            <a:r>
              <a:rPr lang="en-US" sz="2000" dirty="0" err="1"/>
              <a:t>MiSLAS</a:t>
            </a:r>
            <a:r>
              <a:rPr lang="en-US" sz="2000" dirty="0"/>
              <a:t> framework improves accuracy and reduces over-confidence in long-tailed datasets using instance-balanced sampling and </a:t>
            </a:r>
            <a:r>
              <a:rPr lang="en-US" sz="2000" dirty="0" err="1"/>
              <a:t>Mixup</a:t>
            </a:r>
            <a:r>
              <a:rPr lang="en-US" sz="2000" dirty="0"/>
              <a:t>. Despite this, models often remain </a:t>
            </a:r>
            <a:r>
              <a:rPr lang="en-US" sz="2000" dirty="0" err="1"/>
              <a:t>miscalibrated</a:t>
            </a:r>
            <a:r>
              <a:rPr lang="en-US" sz="2000" dirty="0"/>
              <a:t> and over-confident in majority classes, indicating a need for better calibration techniques.</a:t>
            </a:r>
          </a:p>
          <a:p>
            <a:pPr>
              <a:buClr>
                <a:schemeClr val="tx1"/>
              </a:buClr>
            </a:pPr>
            <a:endParaRPr lang="en-US" sz="2000" dirty="0"/>
          </a:p>
          <a:p>
            <a:pPr marL="342900" indent="-342900">
              <a:buClr>
                <a:schemeClr val="tx1"/>
              </a:buClr>
              <a:buFont typeface="Wingdings" panose="05000000000000000000" pitchFamily="2" charset="2"/>
              <a:buChar char="Ø"/>
            </a:pPr>
            <a:r>
              <a:rPr lang="en-US" sz="2000" dirty="0"/>
              <a:t>Additionally, the LADE method further enhances performance by directly disentangling the source label distribution from model predictions during the training phase, providing state-of-the-art results across various benchmark datasets.</a:t>
            </a:r>
          </a:p>
          <a:p>
            <a:pPr marL="342900" indent="-342900">
              <a:buClr>
                <a:schemeClr val="tx1"/>
              </a:buClr>
              <a:buFont typeface="Wingdings" panose="05000000000000000000" pitchFamily="2" charset="2"/>
              <a:buChar char="Ø"/>
            </a:pPr>
            <a:endParaRPr lang="en-IN" sz="20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248</TotalTime>
  <Words>2350</Words>
  <Application>Microsoft Office PowerPoint</Application>
  <PresentationFormat>Custom</PresentationFormat>
  <Paragraphs>316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Cambria Math</vt:lpstr>
      <vt:lpstr>Corbel</vt:lpstr>
      <vt:lpstr>Times New Roman</vt:lpstr>
      <vt:lpstr>Wingdings</vt:lpstr>
      <vt:lpstr>Digital Blue Tunnel 16x9</vt:lpstr>
      <vt:lpstr>A Dissertation Submitted In Partial Fulfilment For The Degree Of Master Of Technology In Computer Science By   Sasanka Jana Roll no. - [CS2227]   </vt:lpstr>
      <vt:lpstr>Calibration in Classification</vt:lpstr>
      <vt:lpstr>Accuracy  &amp; Calibration</vt:lpstr>
      <vt:lpstr>Problem Definition</vt:lpstr>
      <vt:lpstr>INTRODUCTION</vt:lpstr>
      <vt:lpstr>In many real-world scenarios, data often exhibit a class imbalance, where a few instances significantly outweigh the others. This phenomenon is particularly prevalent in various fields, leading to challenges in developing effective machine learning models.</vt:lpstr>
      <vt:lpstr>Expected Calibration Error (ECE)</vt:lpstr>
      <vt:lpstr>Review of related work</vt:lpstr>
      <vt:lpstr>State-of-the-Art Approach : SOTA </vt:lpstr>
      <vt:lpstr>Our Proposed Approaches </vt:lpstr>
      <vt:lpstr>Stage 1: Augmentation Techniques</vt:lpstr>
      <vt:lpstr>Stage 2: AWABS</vt:lpstr>
      <vt:lpstr>Stage 2: AWABS</vt:lpstr>
      <vt:lpstr>Stage 2: AWABS</vt:lpstr>
      <vt:lpstr>PowerPoint Presentation</vt:lpstr>
      <vt:lpstr>Proposed methods </vt:lpstr>
      <vt:lpstr>PowerPoint Presentation</vt:lpstr>
      <vt:lpstr>Comparison with SOTA</vt:lpstr>
      <vt:lpstr>Comparison with SOTA</vt:lpstr>
      <vt:lpstr>Different splits of classes</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dissertation submitted in partial fulfilment for the degree of Master of Technology in Computer Science By   Sasanka Jana Roll no. - [CS2227]</dc:title>
  <dc:creator>Surjyamoni Ghosh</dc:creator>
  <cp:lastModifiedBy>Sasanka Jana</cp:lastModifiedBy>
  <cp:revision>159</cp:revision>
  <dcterms:created xsi:type="dcterms:W3CDTF">2024-06-22T12:15:50Z</dcterms:created>
  <dcterms:modified xsi:type="dcterms:W3CDTF">2024-06-24T06:14:09Z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